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92" r:id="rId2"/>
    <p:sldMasterId id="2147483670" r:id="rId3"/>
    <p:sldMasterId id="2147483681" r:id="rId4"/>
  </p:sldMasterIdLst>
  <p:notesMasterIdLst>
    <p:notesMasterId r:id="rId19"/>
  </p:notesMasterIdLst>
  <p:sldIdLst>
    <p:sldId id="2910" r:id="rId5"/>
    <p:sldId id="2904" r:id="rId6"/>
    <p:sldId id="2914" r:id="rId7"/>
    <p:sldId id="2911" r:id="rId8"/>
    <p:sldId id="257" r:id="rId9"/>
    <p:sldId id="2912" r:id="rId10"/>
    <p:sldId id="260" r:id="rId11"/>
    <p:sldId id="258" r:id="rId12"/>
    <p:sldId id="2905" r:id="rId13"/>
    <p:sldId id="2906" r:id="rId14"/>
    <p:sldId id="2913" r:id="rId15"/>
    <p:sldId id="259" r:id="rId16"/>
    <p:sldId id="2909" r:id="rId17"/>
    <p:sldId id="2908"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0B2"/>
    <a:srgbClr val="3FB7A3"/>
    <a:srgbClr val="7093D2"/>
    <a:srgbClr val="5BC7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217" autoAdjust="0"/>
    <p:restoredTop sz="84338"/>
  </p:normalViewPr>
  <p:slideViewPr>
    <p:cSldViewPr snapToGrid="0">
      <p:cViewPr varScale="1">
        <p:scale>
          <a:sx n="44" d="100"/>
          <a:sy n="44" d="100"/>
        </p:scale>
        <p:origin x="45" y="41"/>
      </p:cViewPr>
      <p:guideLst>
        <p:guide orient="horz" pos="2184"/>
        <p:guide pos="38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137A7-233C-4615-B57F-82E12C2EF77C}"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6F9C8-7AB8-4F12-AC78-F03044600AAD}" type="slidenum">
              <a:rPr lang="en-US" smtClean="0"/>
              <a:t>‹#›</a:t>
            </a:fld>
            <a:endParaRPr lang="en-US"/>
          </a:p>
        </p:txBody>
      </p:sp>
    </p:spTree>
    <p:extLst>
      <p:ext uri="{BB962C8B-B14F-4D97-AF65-F5344CB8AC3E}">
        <p14:creationId xmlns:p14="http://schemas.microsoft.com/office/powerpoint/2010/main" val="1177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_sokh9e2WG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(Send this link out in advance.) Watch this video from the folks at </a:t>
            </a:r>
            <a:r>
              <a:rPr lang="en-US" sz="1200" b="1" kern="1200" dirty="0" err="1">
                <a:solidFill>
                  <a:schemeClr val="tx1"/>
                </a:solidFill>
                <a:effectLst/>
                <a:latin typeface="+mn-lt"/>
                <a:ea typeface="+mn-ea"/>
                <a:cs typeface="+mn-cs"/>
              </a:rPr>
              <a:t>BrainCraft</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
              </a:rPr>
              <a:t>https://youtu.be/_sokh9e2WGc</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856F9C8-7AB8-4F12-AC78-F03044600AAD}" type="slidenum">
              <a:rPr lang="en-US" smtClean="0"/>
              <a:t>4</a:t>
            </a:fld>
            <a:endParaRPr lang="en-US"/>
          </a:p>
        </p:txBody>
      </p:sp>
    </p:spTree>
    <p:extLst>
      <p:ext uri="{BB962C8B-B14F-4D97-AF65-F5344CB8AC3E}">
        <p14:creationId xmlns:p14="http://schemas.microsoft.com/office/powerpoint/2010/main" val="81891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0"/>
              </a:spcAft>
            </a:pPr>
            <a:r>
              <a:rPr lang="en-US" b="1" dirty="0">
                <a:effectLst/>
                <a:ea typeface="Calibri" panose="020F0502020204030204" pitchFamily="34" charset="0"/>
              </a:rPr>
              <a:t>Standard: </a:t>
            </a:r>
            <a:endParaRPr lang="en-US" dirty="0">
              <a:effectLst/>
              <a:ea typeface="Arial" panose="020B0604020202020204" pitchFamily="34" charset="0"/>
            </a:endParaRPr>
          </a:p>
          <a:p>
            <a:pPr marL="0" marR="0">
              <a:spcAft>
                <a:spcPts val="0"/>
              </a:spcAft>
            </a:pPr>
            <a:r>
              <a:rPr lang="en-US" sz="1200" dirty="0">
                <a:effectLst/>
                <a:ea typeface="Calibri" panose="020F0502020204030204" pitchFamily="34" charset="0"/>
              </a:rPr>
              <a:t>Essential Concept and/or Skill: Communicate and work productively with others emphasizing collaboration and cultural awareness to produce quality work. </a:t>
            </a:r>
          </a:p>
          <a:p>
            <a:pPr marL="0" marR="0">
              <a:spcAft>
                <a:spcPts val="0"/>
              </a:spcAft>
            </a:pPr>
            <a:endParaRPr lang="en-US" sz="1200"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Interact positively as a team member.</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Cooperate with others in a group setting.</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Generate ideas with group members.</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Are active listeners.</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Read and understand information in a variety of forms.</a:t>
            </a: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Express ideas.</a:t>
            </a:r>
            <a:endParaRPr lang="en-US" sz="1200" u="none" strike="noStrike" dirty="0">
              <a:effectLst/>
              <a:ea typeface="Arial" panose="020B0604020202020204" pitchFamily="34" charset="0"/>
            </a:endParaRPr>
          </a:p>
          <a:p>
            <a:pPr marL="0" marR="0">
              <a:spcAft>
                <a:spcPts val="0"/>
              </a:spcAft>
            </a:pPr>
            <a:r>
              <a:rPr lang="en-US" sz="1200" b="1" dirty="0">
                <a:effectLst/>
                <a:ea typeface="Arial" panose="020B0604020202020204" pitchFamily="34" charset="0"/>
              </a:rPr>
              <a:t> </a:t>
            </a:r>
            <a:endParaRPr lang="en-US" sz="1200" dirty="0">
              <a:effectLst/>
              <a:ea typeface="Arial" panose="020B0604020202020204" pitchFamily="34" charset="0"/>
            </a:endParaRPr>
          </a:p>
          <a:p>
            <a:pPr marL="0" marR="0">
              <a:spcAft>
                <a:spcPts val="0"/>
              </a:spcAft>
            </a:pPr>
            <a:r>
              <a:rPr lang="en-US" b="1" dirty="0">
                <a:effectLst/>
                <a:ea typeface="Arial" panose="020B0604020202020204" pitchFamily="34" charset="0"/>
              </a:rPr>
              <a:t>Skill: </a:t>
            </a:r>
            <a:endParaRPr lang="en-US" dirty="0">
              <a:effectLst/>
              <a:ea typeface="Arial" panose="020B0604020202020204" pitchFamily="34" charset="0"/>
            </a:endParaRPr>
          </a:p>
          <a:p>
            <a:pPr marL="0" marR="0">
              <a:spcAft>
                <a:spcPts val="0"/>
              </a:spcAft>
            </a:pPr>
            <a:r>
              <a:rPr lang="en-US" sz="1200" dirty="0">
                <a:effectLst/>
                <a:ea typeface="Arial" panose="020B0604020202020204" pitchFamily="34" charset="0"/>
              </a:rPr>
              <a:t>Active listening, express ideas </a:t>
            </a:r>
          </a:p>
          <a:p>
            <a:endParaRPr lang="en-US" dirty="0"/>
          </a:p>
        </p:txBody>
      </p:sp>
      <p:sp>
        <p:nvSpPr>
          <p:cNvPr id="4" name="Slide Number Placeholder 3"/>
          <p:cNvSpPr>
            <a:spLocks noGrp="1"/>
          </p:cNvSpPr>
          <p:nvPr>
            <p:ph type="sldNum" sz="quarter" idx="5"/>
          </p:nvPr>
        </p:nvSpPr>
        <p:spPr/>
        <p:txBody>
          <a:bodyPr/>
          <a:lstStyle/>
          <a:p>
            <a:fld id="{0856F9C8-7AB8-4F12-AC78-F03044600AAD}" type="slidenum">
              <a:rPr lang="en-US" smtClean="0"/>
              <a:t>5</a:t>
            </a:fld>
            <a:endParaRPr lang="en-US"/>
          </a:p>
        </p:txBody>
      </p:sp>
    </p:spTree>
    <p:extLst>
      <p:ext uri="{BB962C8B-B14F-4D97-AF65-F5344CB8AC3E}">
        <p14:creationId xmlns:p14="http://schemas.microsoft.com/office/powerpoint/2010/main" val="75198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think of someone who you are grateful for. Showing someone else gratitude can be a way to scan for positives in your day.</a:t>
            </a:r>
            <a:r>
              <a:rPr lang="en-US" dirty="0">
                <a:effectLst/>
              </a:rPr>
              <a:t> </a:t>
            </a:r>
            <a:endParaRPr lang="en-US" dirty="0"/>
          </a:p>
        </p:txBody>
      </p:sp>
      <p:sp>
        <p:nvSpPr>
          <p:cNvPr id="4" name="Slide Number Placeholder 3"/>
          <p:cNvSpPr>
            <a:spLocks noGrp="1"/>
          </p:cNvSpPr>
          <p:nvPr>
            <p:ph type="sldNum" sz="quarter" idx="5"/>
          </p:nvPr>
        </p:nvSpPr>
        <p:spPr/>
        <p:txBody>
          <a:bodyPr/>
          <a:lstStyle/>
          <a:p>
            <a:fld id="{0856F9C8-7AB8-4F12-AC78-F03044600AAD}" type="slidenum">
              <a:rPr lang="en-US" smtClean="0"/>
              <a:t>9</a:t>
            </a:fld>
            <a:endParaRPr lang="en-US"/>
          </a:p>
        </p:txBody>
      </p:sp>
    </p:spTree>
    <p:extLst>
      <p:ext uri="{BB962C8B-B14F-4D97-AF65-F5344CB8AC3E}">
        <p14:creationId xmlns:p14="http://schemas.microsoft.com/office/powerpoint/2010/main" val="240528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are going to practice our gratitudes by writing a positive email. We are going to let someone that we care about know that we are grateful for them. Much like creating a gratitude list from our last lesson, it’s always best to be specific about why you are grateful. Put some detail into it and make the target of your grateful email someone who doesn’t necessarily expect to hear from you. These two tips can create a bigger impact for you and the receiver.</a:t>
            </a:r>
          </a:p>
          <a:p>
            <a:endParaRPr lang="en-US" dirty="0"/>
          </a:p>
        </p:txBody>
      </p:sp>
      <p:sp>
        <p:nvSpPr>
          <p:cNvPr id="4" name="Slide Number Placeholder 3"/>
          <p:cNvSpPr>
            <a:spLocks noGrp="1"/>
          </p:cNvSpPr>
          <p:nvPr>
            <p:ph type="sldNum" sz="quarter" idx="5"/>
          </p:nvPr>
        </p:nvSpPr>
        <p:spPr/>
        <p:txBody>
          <a:bodyPr/>
          <a:lstStyle/>
          <a:p>
            <a:fld id="{0856F9C8-7AB8-4F12-AC78-F03044600AAD}" type="slidenum">
              <a:rPr lang="en-US" smtClean="0"/>
              <a:t>12</a:t>
            </a:fld>
            <a:endParaRPr lang="en-US"/>
          </a:p>
        </p:txBody>
      </p:sp>
    </p:spTree>
    <p:extLst>
      <p:ext uri="{BB962C8B-B14F-4D97-AF65-F5344CB8AC3E}">
        <p14:creationId xmlns:p14="http://schemas.microsoft.com/office/powerpoint/2010/main" val="171231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0298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4920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2206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92486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0063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9532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5193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56330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262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00829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4778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6759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07240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4008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61854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58326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78906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89501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27418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4830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66719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0645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63030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39503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49419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6790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60937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11800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62135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58797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28876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0975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5987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45105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0925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0907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497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121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9216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9376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12313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7448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5393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907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_sokh9e2WGc"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6F9A6C3-6FEF-954B-A378-017A03FD5D6E}"/>
              </a:ext>
            </a:extLst>
          </p:cNvPr>
          <p:cNvSpPr txBox="1">
            <a:spLocks/>
          </p:cNvSpPr>
          <p:nvPr/>
        </p:nvSpPr>
        <p:spPr>
          <a:xfrm>
            <a:off x="741362" y="2141538"/>
            <a:ext cx="10709275" cy="47164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9600" b="1">
                <a:solidFill>
                  <a:srgbClr val="F36C25"/>
                </a:solidFill>
                <a:latin typeface="Eras Bold ITC" panose="020B0602030504020804" pitchFamily="34" charset="77"/>
              </a:rPr>
              <a:t>Week </a:t>
            </a:r>
            <a:r>
              <a:rPr lang="en-US" sz="9600" b="1" dirty="0">
                <a:solidFill>
                  <a:srgbClr val="F36C25"/>
                </a:solidFill>
                <a:latin typeface="Eras Bold ITC" panose="020B0602030504020804" pitchFamily="34" charset="77"/>
              </a:rPr>
              <a:t>Two</a:t>
            </a:r>
          </a:p>
        </p:txBody>
      </p:sp>
    </p:spTree>
    <p:extLst>
      <p:ext uri="{BB962C8B-B14F-4D97-AF65-F5344CB8AC3E}">
        <p14:creationId xmlns:p14="http://schemas.microsoft.com/office/powerpoint/2010/main" val="233725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Beveled 14">
            <a:extLst>
              <a:ext uri="{FF2B5EF4-FFF2-40B4-BE49-F238E27FC236}">
                <a16:creationId xmlns:a16="http://schemas.microsoft.com/office/drawing/2014/main" id="{2A7AB611-5C57-4E30-9993-1E50CC03FDAA}"/>
              </a:ext>
            </a:extLst>
          </p:cNvPr>
          <p:cNvSpPr/>
          <p:nvPr/>
        </p:nvSpPr>
        <p:spPr>
          <a:xfrm>
            <a:off x="0" y="5789053"/>
            <a:ext cx="5793113" cy="1068947"/>
          </a:xfrm>
          <a:prstGeom prst="bevel">
            <a:avLst/>
          </a:prstGeom>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2">
            <a:extLst>
              <a:ext uri="{FF2B5EF4-FFF2-40B4-BE49-F238E27FC236}">
                <a16:creationId xmlns:a16="http://schemas.microsoft.com/office/drawing/2014/main" id="{3E060001-7223-474B-BE27-F6C5C501B352}"/>
              </a:ext>
            </a:extLst>
          </p:cNvPr>
          <p:cNvSpPr txBox="1">
            <a:spLocks/>
          </p:cNvSpPr>
          <p:nvPr/>
        </p:nvSpPr>
        <p:spPr>
          <a:xfrm>
            <a:off x="0" y="1257699"/>
            <a:ext cx="4165279" cy="1645922"/>
          </a:xfrm>
          <a:prstGeom prst="rect">
            <a:avLst/>
          </a:prstGeom>
        </p:spPr>
        <p:txBody>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dirty="0">
                <a:solidFill>
                  <a:schemeClr val="bg1"/>
                </a:solidFill>
              </a:rPr>
              <a:t>More Thought on Scanning</a:t>
            </a:r>
          </a:p>
          <a:p>
            <a:pPr algn="ctr"/>
            <a:endParaRPr lang="en-US" dirty="0"/>
          </a:p>
        </p:txBody>
      </p:sp>
      <p:sp>
        <p:nvSpPr>
          <p:cNvPr id="3" name="Content Placeholder 3">
            <a:extLst>
              <a:ext uri="{FF2B5EF4-FFF2-40B4-BE49-F238E27FC236}">
                <a16:creationId xmlns:a16="http://schemas.microsoft.com/office/drawing/2014/main" id="{60752EA4-58F5-48E0-B5B7-2BDC0418D9DE}"/>
              </a:ext>
            </a:extLst>
          </p:cNvPr>
          <p:cNvSpPr txBox="1">
            <a:spLocks/>
          </p:cNvSpPr>
          <p:nvPr/>
        </p:nvSpPr>
        <p:spPr>
          <a:xfrm>
            <a:off x="3030112" y="1241742"/>
            <a:ext cx="6898951" cy="4716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en-US" sz="5400" dirty="0"/>
          </a:p>
        </p:txBody>
      </p:sp>
      <p:sp>
        <p:nvSpPr>
          <p:cNvPr id="5" name="TextBox 4">
            <a:extLst>
              <a:ext uri="{FF2B5EF4-FFF2-40B4-BE49-F238E27FC236}">
                <a16:creationId xmlns:a16="http://schemas.microsoft.com/office/drawing/2014/main" id="{3A82CCB9-2675-456A-AFB1-6199C09E38A2}"/>
              </a:ext>
            </a:extLst>
          </p:cNvPr>
          <p:cNvSpPr txBox="1"/>
          <p:nvPr/>
        </p:nvSpPr>
        <p:spPr>
          <a:xfrm>
            <a:off x="6103602" y="1168706"/>
            <a:ext cx="5583448" cy="4031873"/>
          </a:xfrm>
          <a:prstGeom prst="rect">
            <a:avLst/>
          </a:prstGeom>
          <a:noFill/>
        </p:spPr>
        <p:txBody>
          <a:bodyPr wrap="square">
            <a:spAutoFit/>
          </a:bodyPr>
          <a:lstStyle/>
          <a:p>
            <a:pPr algn="ctr" rtl="0">
              <a:spcBef>
                <a:spcPts val="0"/>
              </a:spcBef>
              <a:spcAft>
                <a:spcPts val="0"/>
              </a:spcAft>
            </a:pPr>
            <a:r>
              <a:rPr lang="en-US" sz="3200" b="0" i="0" u="none" strike="noStrike" dirty="0">
                <a:solidFill>
                  <a:srgbClr val="6A80B2"/>
                </a:solidFill>
                <a:effectLst/>
                <a:latin typeface="Eras Medium ITC" panose="020B0602030504020804" pitchFamily="34" charset="0"/>
              </a:rPr>
              <a:t>Let’s think of someone who you are grateful for...</a:t>
            </a:r>
            <a:endParaRPr lang="en-US" sz="3200" b="0" dirty="0">
              <a:solidFill>
                <a:srgbClr val="6A80B2"/>
              </a:solidFill>
              <a:effectLst/>
              <a:latin typeface="Eras Medium ITC" panose="020B0602030504020804" pitchFamily="34" charset="0"/>
            </a:endParaRPr>
          </a:p>
          <a:p>
            <a:pPr algn="ctr" rtl="0">
              <a:spcBef>
                <a:spcPts val="0"/>
              </a:spcBef>
              <a:spcAft>
                <a:spcPts val="0"/>
              </a:spcAft>
            </a:pPr>
            <a:br>
              <a:rPr lang="en-US" sz="3200" b="0" dirty="0">
                <a:effectLst/>
                <a:latin typeface="Eras Medium ITC" panose="020B0602030504020804" pitchFamily="34" charset="0"/>
              </a:rPr>
            </a:br>
            <a:r>
              <a:rPr lang="en-US" sz="3200" b="0" i="0" u="none" strike="noStrike" dirty="0">
                <a:solidFill>
                  <a:schemeClr val="accent2"/>
                </a:solidFill>
                <a:effectLst/>
                <a:latin typeface="Eras Medium ITC" panose="020B0602030504020804" pitchFamily="34" charset="0"/>
              </a:rPr>
              <a:t>Showing someone else gratitude can be a way to scan for positives in your day. </a:t>
            </a:r>
            <a:endParaRPr lang="en-US" sz="3200" b="0" dirty="0">
              <a:solidFill>
                <a:schemeClr val="accent2"/>
              </a:solidFill>
              <a:effectLst/>
              <a:latin typeface="Eras Medium ITC" panose="020B0602030504020804" pitchFamily="34" charset="0"/>
            </a:endParaRPr>
          </a:p>
          <a:p>
            <a:pPr algn="ctr"/>
            <a:br>
              <a:rPr lang="en-US" sz="3200" dirty="0">
                <a:latin typeface="Eras Medium ITC" panose="020B0602030504020804" pitchFamily="34" charset="0"/>
              </a:rPr>
            </a:br>
            <a:endParaRPr lang="en-US" sz="3200" dirty="0">
              <a:latin typeface="Eras Medium ITC" panose="020B06020305040208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A9C8A92B-E8A7-4542-96C5-7600008E9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32" y="3599815"/>
            <a:ext cx="1674050" cy="2523384"/>
          </a:xfrm>
          <a:prstGeom prst="rect">
            <a:avLst/>
          </a:prstGeom>
        </p:spPr>
      </p:pic>
      <p:pic>
        <p:nvPicPr>
          <p:cNvPr id="10" name="Picture 9" descr="A picture containing text, toy, doll&#10;&#10;Description automatically generated">
            <a:extLst>
              <a:ext uri="{FF2B5EF4-FFF2-40B4-BE49-F238E27FC236}">
                <a16:creationId xmlns:a16="http://schemas.microsoft.com/office/drawing/2014/main" id="{4F1D8CEF-C1AF-4E8C-AE5E-C61836381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889" y="3545733"/>
            <a:ext cx="1760761" cy="2631547"/>
          </a:xfrm>
          <a:prstGeom prst="rect">
            <a:avLst/>
          </a:prstGeom>
        </p:spPr>
      </p:pic>
      <p:pic>
        <p:nvPicPr>
          <p:cNvPr id="12" name="Picture 11" descr="A person wearing a costume&#10;&#10;Description automatically generated with low confidence">
            <a:extLst>
              <a:ext uri="{FF2B5EF4-FFF2-40B4-BE49-F238E27FC236}">
                <a16:creationId xmlns:a16="http://schemas.microsoft.com/office/drawing/2014/main" id="{795341A7-CA44-4F0D-A81D-9DA8C602B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461" y="3737900"/>
            <a:ext cx="1583900" cy="2363182"/>
          </a:xfrm>
          <a:prstGeom prst="rect">
            <a:avLst/>
          </a:prstGeom>
        </p:spPr>
      </p:pic>
      <p:pic>
        <p:nvPicPr>
          <p:cNvPr id="8" name="Picture 7" descr="A close-up of a toy&#10;&#10;Description automatically generated with medium confidence">
            <a:extLst>
              <a:ext uri="{FF2B5EF4-FFF2-40B4-BE49-F238E27FC236}">
                <a16:creationId xmlns:a16="http://schemas.microsoft.com/office/drawing/2014/main" id="{27E2912B-B2AF-441A-80E2-A4452AD63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86" y="3737900"/>
            <a:ext cx="1559021" cy="2349994"/>
          </a:xfrm>
          <a:prstGeom prst="rect">
            <a:avLst/>
          </a:prstGeom>
        </p:spPr>
      </p:pic>
      <p:pic>
        <p:nvPicPr>
          <p:cNvPr id="16" name="Picture 15">
            <a:extLst>
              <a:ext uri="{FF2B5EF4-FFF2-40B4-BE49-F238E27FC236}">
                <a16:creationId xmlns:a16="http://schemas.microsoft.com/office/drawing/2014/main" id="{4E7AF6C1-B441-459F-80B3-52A158921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152" y="3682382"/>
            <a:ext cx="1606795" cy="2422007"/>
          </a:xfrm>
          <a:prstGeom prst="rect">
            <a:avLst/>
          </a:prstGeom>
        </p:spPr>
      </p:pic>
    </p:spTree>
    <p:extLst>
      <p:ext uri="{BB962C8B-B14F-4D97-AF65-F5344CB8AC3E}">
        <p14:creationId xmlns:p14="http://schemas.microsoft.com/office/powerpoint/2010/main" val="261501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05E24E8-AC29-314C-B70E-B5D2B71FA8DA}"/>
              </a:ext>
            </a:extLst>
          </p:cNvPr>
          <p:cNvSpPr txBox="1">
            <a:spLocks/>
          </p:cNvSpPr>
          <p:nvPr/>
        </p:nvSpPr>
        <p:spPr>
          <a:xfrm>
            <a:off x="1668780" y="773425"/>
            <a:ext cx="8275320" cy="1356807"/>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sz="6000" dirty="0"/>
              <a:t>Connecting this Lesson to Our Work</a:t>
            </a:r>
          </a:p>
        </p:txBody>
      </p:sp>
      <p:sp>
        <p:nvSpPr>
          <p:cNvPr id="3" name="Content Placeholder 3">
            <a:extLst>
              <a:ext uri="{FF2B5EF4-FFF2-40B4-BE49-F238E27FC236}">
                <a16:creationId xmlns:a16="http://schemas.microsoft.com/office/drawing/2014/main" id="{BCA184A3-CF40-9C42-BFE4-986FFC7F88E5}"/>
              </a:ext>
            </a:extLst>
          </p:cNvPr>
          <p:cNvSpPr txBox="1">
            <a:spLocks/>
          </p:cNvSpPr>
          <p:nvPr/>
        </p:nvSpPr>
        <p:spPr>
          <a:xfrm>
            <a:off x="1027983" y="2743201"/>
            <a:ext cx="10136033" cy="2971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solidFill>
                  <a:srgbClr val="6A80B2"/>
                </a:solidFill>
              </a:rPr>
              <a:t>How can scanning for something good in your day, either at home or at work, lead to being grateful towards others?</a:t>
            </a:r>
          </a:p>
          <a:p>
            <a:pPr>
              <a:spcBef>
                <a:spcPts val="0"/>
              </a:spcBef>
            </a:pPr>
            <a:endParaRPr lang="en-US" dirty="0">
              <a:solidFill>
                <a:srgbClr val="6A80B2"/>
              </a:solidFill>
            </a:endParaRPr>
          </a:p>
          <a:p>
            <a:pPr>
              <a:spcBef>
                <a:spcPts val="0"/>
              </a:spcBef>
            </a:pPr>
            <a:r>
              <a:rPr lang="en-US" dirty="0">
                <a:solidFill>
                  <a:srgbClr val="6A80B2"/>
                </a:solidFill>
              </a:rPr>
              <a:t>How can the inverse work? Can scanning for people to be grateful for at work lead to finding positive aspects of your work life?</a:t>
            </a:r>
          </a:p>
          <a:p>
            <a:pPr marL="0" indent="0">
              <a:spcBef>
                <a:spcPts val="0"/>
              </a:spcBef>
              <a:buNone/>
            </a:pPr>
            <a:endParaRPr lang="en-US" dirty="0">
              <a:solidFill>
                <a:srgbClr val="3FB7A3"/>
              </a:solidFill>
            </a:endParaRPr>
          </a:p>
        </p:txBody>
      </p:sp>
    </p:spTree>
    <p:extLst>
      <p:ext uri="{BB962C8B-B14F-4D97-AF65-F5344CB8AC3E}">
        <p14:creationId xmlns:p14="http://schemas.microsoft.com/office/powerpoint/2010/main" val="383829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572B271-7E77-438A-86A3-A704106F84C4}"/>
              </a:ext>
            </a:extLst>
          </p:cNvPr>
          <p:cNvSpPr txBox="1">
            <a:spLocks/>
          </p:cNvSpPr>
          <p:nvPr/>
        </p:nvSpPr>
        <p:spPr>
          <a:xfrm>
            <a:off x="6349862" y="247645"/>
            <a:ext cx="3295794" cy="13568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r>
              <a:rPr lang="en-US" sz="6000" dirty="0"/>
              <a:t>Action</a:t>
            </a:r>
          </a:p>
        </p:txBody>
      </p:sp>
      <p:sp>
        <p:nvSpPr>
          <p:cNvPr id="8" name="Content Placeholder 3">
            <a:extLst>
              <a:ext uri="{FF2B5EF4-FFF2-40B4-BE49-F238E27FC236}">
                <a16:creationId xmlns:a16="http://schemas.microsoft.com/office/drawing/2014/main" id="{7B4B411A-6276-4C6A-8894-0A1A69CDD702}"/>
              </a:ext>
            </a:extLst>
          </p:cNvPr>
          <p:cNvSpPr txBox="1">
            <a:spLocks/>
          </p:cNvSpPr>
          <p:nvPr/>
        </p:nvSpPr>
        <p:spPr>
          <a:xfrm>
            <a:off x="4785065" y="1465166"/>
            <a:ext cx="6425388" cy="48611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0" i="0" u="none" strike="noStrike" dirty="0">
                <a:solidFill>
                  <a:srgbClr val="6A80B2"/>
                </a:solidFill>
                <a:effectLst/>
              </a:rPr>
              <a:t>Today, we are going to practice </a:t>
            </a:r>
            <a:r>
              <a:rPr lang="en-US" dirty="0" err="1">
                <a:solidFill>
                  <a:srgbClr val="6A80B2"/>
                </a:solidFill>
              </a:rPr>
              <a:t>G</a:t>
            </a:r>
            <a:r>
              <a:rPr lang="en-US" b="0" i="0" u="none" strike="noStrike" dirty="0" err="1">
                <a:solidFill>
                  <a:srgbClr val="6A80B2"/>
                </a:solidFill>
                <a:effectLst/>
              </a:rPr>
              <a:t>ratitudes</a:t>
            </a:r>
            <a:r>
              <a:rPr lang="en-US" b="0" i="0" u="none" strike="noStrike" dirty="0">
                <a:solidFill>
                  <a:srgbClr val="6A80B2"/>
                </a:solidFill>
                <a:effectLst/>
              </a:rPr>
              <a:t> by writing a </a:t>
            </a:r>
            <a:r>
              <a:rPr lang="en-US" b="1" i="0" u="none" strike="noStrike" dirty="0">
                <a:solidFill>
                  <a:schemeClr val="accent2"/>
                </a:solidFill>
                <a:effectLst/>
              </a:rPr>
              <a:t>positive email.</a:t>
            </a:r>
          </a:p>
          <a:p>
            <a:pPr marL="0" indent="0">
              <a:spcBef>
                <a:spcPts val="0"/>
              </a:spcBef>
              <a:buNone/>
            </a:pPr>
            <a:r>
              <a:rPr lang="en-US" b="0" i="0" u="none" strike="noStrike" dirty="0">
                <a:solidFill>
                  <a:srgbClr val="000000"/>
                </a:solidFill>
                <a:effectLst/>
              </a:rPr>
              <a:t> </a:t>
            </a:r>
            <a:endParaRPr lang="en-US" b="0" dirty="0">
              <a:effectLst/>
            </a:endParaRPr>
          </a:p>
          <a:p>
            <a:pPr>
              <a:spcBef>
                <a:spcPts val="0"/>
              </a:spcBef>
            </a:pPr>
            <a:r>
              <a:rPr lang="en-US" b="0" i="0" u="none" strike="noStrike" dirty="0">
                <a:solidFill>
                  <a:schemeClr val="accent2"/>
                </a:solidFill>
                <a:effectLst/>
              </a:rPr>
              <a:t>We are going to let someone that we care about know that we are grateful to them. </a:t>
            </a:r>
            <a:br>
              <a:rPr lang="en-US" b="0" i="0" u="none" strike="noStrike" dirty="0">
                <a:solidFill>
                  <a:srgbClr val="000000"/>
                </a:solidFill>
                <a:effectLst/>
              </a:rPr>
            </a:br>
            <a:endParaRPr lang="en-US" b="0" dirty="0">
              <a:effectLst/>
            </a:endParaRPr>
          </a:p>
          <a:p>
            <a:pPr>
              <a:spcBef>
                <a:spcPts val="0"/>
              </a:spcBef>
            </a:pPr>
            <a:r>
              <a:rPr lang="en-US" b="0" i="0" u="none" strike="noStrike" dirty="0">
                <a:solidFill>
                  <a:srgbClr val="6A80B2"/>
                </a:solidFill>
                <a:effectLst/>
              </a:rPr>
              <a:t>It’s always best to be specific and provide some detail as to why you are grateful for them.</a:t>
            </a:r>
            <a:endParaRPr lang="en-US" b="0" dirty="0">
              <a:solidFill>
                <a:srgbClr val="6A80B2"/>
              </a:solidFill>
              <a:effectLst/>
            </a:endParaRPr>
          </a:p>
          <a:p>
            <a:pPr marL="0" indent="0">
              <a:buNone/>
            </a:pPr>
            <a:br>
              <a:rPr lang="en-US" dirty="0"/>
            </a:br>
            <a:endParaRPr lang="en-US" dirty="0">
              <a:solidFill>
                <a:srgbClr val="3A8E8A"/>
              </a:solidFill>
              <a:latin typeface="Eras Medium ITC" panose="020B0602030504020804" pitchFamily="34" charset="77"/>
            </a:endParaRPr>
          </a:p>
        </p:txBody>
      </p:sp>
      <p:sp>
        <p:nvSpPr>
          <p:cNvPr id="9" name="Cross 8">
            <a:extLst>
              <a:ext uri="{FF2B5EF4-FFF2-40B4-BE49-F238E27FC236}">
                <a16:creationId xmlns:a16="http://schemas.microsoft.com/office/drawing/2014/main" id="{C88847A4-BC74-4114-AE27-604217D8FF2A}"/>
              </a:ext>
            </a:extLst>
          </p:cNvPr>
          <p:cNvSpPr/>
          <p:nvPr/>
        </p:nvSpPr>
        <p:spPr>
          <a:xfrm>
            <a:off x="0" y="3771900"/>
            <a:ext cx="4101482" cy="3086100"/>
          </a:xfrm>
          <a:prstGeom prst="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descr="A picture containing toy, doll&#10;&#10;Description automatically generated">
            <a:extLst>
              <a:ext uri="{FF2B5EF4-FFF2-40B4-BE49-F238E27FC236}">
                <a16:creationId xmlns:a16="http://schemas.microsoft.com/office/drawing/2014/main" id="{1833B55E-9D91-4F00-8FA2-6B5A36BDF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1" y="2890790"/>
            <a:ext cx="2409977" cy="2864959"/>
          </a:xfrm>
          <a:prstGeom prst="rect">
            <a:avLst/>
          </a:prstGeom>
        </p:spPr>
      </p:pic>
      <p:pic>
        <p:nvPicPr>
          <p:cNvPr id="4" name="Picture 3">
            <a:extLst>
              <a:ext uri="{FF2B5EF4-FFF2-40B4-BE49-F238E27FC236}">
                <a16:creationId xmlns:a16="http://schemas.microsoft.com/office/drawing/2014/main" id="{26B68A40-AAC9-496D-9AB0-48F6A11B0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0344">
            <a:off x="1891850" y="2890791"/>
            <a:ext cx="2109478" cy="2864959"/>
          </a:xfrm>
          <a:prstGeom prst="rect">
            <a:avLst/>
          </a:prstGeom>
        </p:spPr>
      </p:pic>
    </p:spTree>
    <p:extLst>
      <p:ext uri="{BB962C8B-B14F-4D97-AF65-F5344CB8AC3E}">
        <p14:creationId xmlns:p14="http://schemas.microsoft.com/office/powerpoint/2010/main" val="1282672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3C8F0C-66C4-4105-B255-03E24BC7D314}"/>
              </a:ext>
            </a:extLst>
          </p:cNvPr>
          <p:cNvSpPr/>
          <p:nvPr/>
        </p:nvSpPr>
        <p:spPr>
          <a:xfrm>
            <a:off x="9239250" y="6241002"/>
            <a:ext cx="2952750" cy="616998"/>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4FB912-AE29-4964-8505-5028C1FFB69E}"/>
              </a:ext>
            </a:extLst>
          </p:cNvPr>
          <p:cNvSpPr txBox="1"/>
          <p:nvPr/>
        </p:nvSpPr>
        <p:spPr>
          <a:xfrm>
            <a:off x="1234440" y="1473347"/>
            <a:ext cx="9669780" cy="3970318"/>
          </a:xfrm>
          <a:prstGeom prst="rect">
            <a:avLst/>
          </a:prstGeom>
          <a:noFill/>
        </p:spPr>
        <p:txBody>
          <a:bodyPr wrap="square" rtlCol="0">
            <a:spAutoFit/>
          </a:bodyPr>
          <a:lstStyle/>
          <a:p>
            <a:pPr marL="342900" indent="-342900" rtl="0" fontAlgn="base">
              <a:spcBef>
                <a:spcPts val="0"/>
              </a:spcBef>
              <a:spcAft>
                <a:spcPts val="0"/>
              </a:spcAft>
              <a:buFont typeface="Arial" panose="020B0604020202020204" pitchFamily="34" charset="0"/>
              <a:buChar char="•"/>
            </a:pPr>
            <a:r>
              <a:rPr lang="en-US" sz="2800" b="0" i="0" u="none" strike="noStrike" dirty="0">
                <a:solidFill>
                  <a:srgbClr val="6A80B2"/>
                </a:solidFill>
                <a:effectLst/>
                <a:latin typeface="Eras Medium ITC" panose="020B0602030504020804" pitchFamily="34" charset="0"/>
              </a:rPr>
              <a:t>Is it easy to think of someone to be thankful for? </a:t>
            </a:r>
            <a:br>
              <a:rPr lang="en-US" sz="2800" b="0" i="0" u="none" strike="noStrike" dirty="0">
                <a:solidFill>
                  <a:srgbClr val="6A80B2"/>
                </a:solidFill>
                <a:effectLst/>
                <a:latin typeface="Eras Medium ITC" panose="020B0602030504020804" pitchFamily="34" charset="0"/>
              </a:rPr>
            </a:br>
            <a:endParaRPr lang="en-US" sz="2800" b="0" i="0" u="none" strike="noStrike" dirty="0">
              <a:solidFill>
                <a:srgbClr val="6A80B2"/>
              </a:solidFill>
              <a:effectLst/>
              <a:latin typeface="Eras Medium ITC" panose="020B0602030504020804" pitchFamily="34" charset="0"/>
            </a:endParaRPr>
          </a:p>
          <a:p>
            <a:pPr marL="342900" indent="-342900" rtl="0" fontAlgn="base">
              <a:spcBef>
                <a:spcPts val="0"/>
              </a:spcBef>
              <a:spcAft>
                <a:spcPts val="0"/>
              </a:spcAft>
              <a:buFont typeface="Arial" panose="020B0604020202020204" pitchFamily="34" charset="0"/>
              <a:buChar char="•"/>
            </a:pPr>
            <a:r>
              <a:rPr lang="en-US" sz="2800" b="0" i="0" u="none" strike="noStrike" dirty="0">
                <a:solidFill>
                  <a:srgbClr val="6A80B2"/>
                </a:solidFill>
                <a:effectLst/>
                <a:latin typeface="Eras Medium ITC" panose="020B0602030504020804" pitchFamily="34" charset="0"/>
              </a:rPr>
              <a:t>Is there a person you think is thankful for you? </a:t>
            </a:r>
            <a:br>
              <a:rPr lang="en-US" sz="2800" b="0" i="0" u="none" strike="noStrike" dirty="0">
                <a:solidFill>
                  <a:srgbClr val="6A80B2"/>
                </a:solidFill>
                <a:effectLst/>
                <a:latin typeface="Eras Medium ITC" panose="020B0602030504020804" pitchFamily="34" charset="0"/>
              </a:rPr>
            </a:br>
            <a:endParaRPr lang="en-US" sz="2800" b="0" i="0" u="none" strike="noStrike" dirty="0">
              <a:solidFill>
                <a:srgbClr val="6A80B2"/>
              </a:solidFill>
              <a:effectLst/>
              <a:latin typeface="Eras Medium ITC" panose="020B0602030504020804" pitchFamily="34" charset="0"/>
            </a:endParaRPr>
          </a:p>
          <a:p>
            <a:pPr marL="342900" indent="-342900" rtl="0" fontAlgn="base">
              <a:spcBef>
                <a:spcPts val="0"/>
              </a:spcBef>
              <a:spcAft>
                <a:spcPts val="0"/>
              </a:spcAft>
              <a:buFont typeface="Arial" panose="020B0604020202020204" pitchFamily="34" charset="0"/>
              <a:buChar char="•"/>
            </a:pPr>
            <a:r>
              <a:rPr lang="en-US" sz="2800" b="0" i="0" u="none" strike="noStrike" dirty="0">
                <a:solidFill>
                  <a:srgbClr val="6A80B2"/>
                </a:solidFill>
                <a:effectLst/>
                <a:latin typeface="Eras Medium ITC" panose="020B0602030504020804" pitchFamily="34" charset="0"/>
              </a:rPr>
              <a:t>What do you think happens when you show gratitude to someone? </a:t>
            </a:r>
            <a:br>
              <a:rPr lang="en-US" sz="2800" b="0" i="0" u="none" strike="noStrike" dirty="0">
                <a:solidFill>
                  <a:srgbClr val="6A80B2"/>
                </a:solidFill>
                <a:effectLst/>
                <a:latin typeface="Eras Medium ITC" panose="020B0602030504020804" pitchFamily="34" charset="0"/>
              </a:rPr>
            </a:br>
            <a:endParaRPr lang="en-US" sz="2800" b="0" i="0" u="none" strike="noStrike" dirty="0">
              <a:solidFill>
                <a:srgbClr val="6A80B2"/>
              </a:solidFill>
              <a:effectLst/>
              <a:latin typeface="Eras Medium ITC" panose="020B0602030504020804" pitchFamily="34" charset="0"/>
            </a:endParaRPr>
          </a:p>
          <a:p>
            <a:pPr marL="342900" indent="-342900" rtl="0" fontAlgn="base">
              <a:spcBef>
                <a:spcPts val="0"/>
              </a:spcBef>
              <a:spcAft>
                <a:spcPts val="0"/>
              </a:spcAft>
              <a:buFont typeface="Arial" panose="020B0604020202020204" pitchFamily="34" charset="0"/>
              <a:buChar char="•"/>
            </a:pPr>
            <a:r>
              <a:rPr lang="en-US" sz="2800" b="0" i="0" u="none" strike="noStrike" dirty="0">
                <a:solidFill>
                  <a:srgbClr val="6A80B2"/>
                </a:solidFill>
                <a:effectLst/>
                <a:latin typeface="Eras Medium ITC" panose="020B0602030504020804" pitchFamily="34" charset="0"/>
              </a:rPr>
              <a:t>Who becomes happier when you give gratitude? The giver or the receiver? </a:t>
            </a:r>
            <a:endParaRPr lang="en-US" sz="2000" b="0" i="0" u="none" strike="noStrike" dirty="0">
              <a:solidFill>
                <a:srgbClr val="6A80B2"/>
              </a:solidFill>
              <a:effectLst/>
              <a:latin typeface="Lato"/>
            </a:endParaRPr>
          </a:p>
        </p:txBody>
      </p:sp>
      <p:sp>
        <p:nvSpPr>
          <p:cNvPr id="4" name="TextBox 3">
            <a:extLst>
              <a:ext uri="{FF2B5EF4-FFF2-40B4-BE49-F238E27FC236}">
                <a16:creationId xmlns:a16="http://schemas.microsoft.com/office/drawing/2014/main" id="{1905CC7A-8A15-4218-9860-18985642ADCC}"/>
              </a:ext>
            </a:extLst>
          </p:cNvPr>
          <p:cNvSpPr txBox="1"/>
          <p:nvPr/>
        </p:nvSpPr>
        <p:spPr>
          <a:xfrm>
            <a:off x="2931515" y="226380"/>
            <a:ext cx="6328971" cy="954107"/>
          </a:xfrm>
          <a:prstGeom prst="rect">
            <a:avLst/>
          </a:prstGeom>
          <a:noFill/>
        </p:spPr>
        <p:txBody>
          <a:bodyPr wrap="square" rtlCol="0">
            <a:spAutoFit/>
          </a:bodyPr>
          <a:lstStyle/>
          <a:p>
            <a:pPr algn="ctr"/>
            <a:r>
              <a:rPr lang="en-US" sz="5600" dirty="0">
                <a:solidFill>
                  <a:schemeClr val="accent2"/>
                </a:solidFill>
                <a:latin typeface="Eras Bold ITC" panose="020B0907030504020204" pitchFamily="34" charset="0"/>
              </a:rPr>
              <a:t>Bonus Questions </a:t>
            </a:r>
          </a:p>
        </p:txBody>
      </p:sp>
      <p:pic>
        <p:nvPicPr>
          <p:cNvPr id="6" name="Picture 5" descr="A picture containing text&#10;&#10;Description automatically generated">
            <a:extLst>
              <a:ext uri="{FF2B5EF4-FFF2-40B4-BE49-F238E27FC236}">
                <a16:creationId xmlns:a16="http://schemas.microsoft.com/office/drawing/2014/main" id="{133CF815-4670-4E37-9F90-8732985C7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34425" y="4700511"/>
            <a:ext cx="3117039" cy="2157489"/>
          </a:xfrm>
          <a:prstGeom prst="rect">
            <a:avLst/>
          </a:prstGeom>
        </p:spPr>
      </p:pic>
    </p:spTree>
    <p:extLst>
      <p:ext uri="{BB962C8B-B14F-4D97-AF65-F5344CB8AC3E}">
        <p14:creationId xmlns:p14="http://schemas.microsoft.com/office/powerpoint/2010/main" val="107814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16C59-F6D1-46F9-9C5F-2A946846CB4B}"/>
              </a:ext>
            </a:extLst>
          </p:cNvPr>
          <p:cNvSpPr txBox="1"/>
          <p:nvPr/>
        </p:nvSpPr>
        <p:spPr>
          <a:xfrm>
            <a:off x="3556594" y="1660748"/>
            <a:ext cx="6981866" cy="5632311"/>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accent2"/>
                </a:solidFill>
                <a:latin typeface="Eras Medium ITC" panose="020B0602030504020804" pitchFamily="34" charset="0"/>
              </a:rPr>
              <a:t>Continue with your 21-day Gratitude challenge.</a:t>
            </a:r>
            <a:br>
              <a:rPr lang="en-US" sz="3600" dirty="0">
                <a:solidFill>
                  <a:schemeClr val="accent2"/>
                </a:solidFill>
                <a:latin typeface="Eras Medium ITC" panose="020B0602030504020804" pitchFamily="34" charset="0"/>
              </a:rPr>
            </a:br>
            <a:endParaRPr lang="en-US" sz="3600" dirty="0">
              <a:solidFill>
                <a:schemeClr val="accent2"/>
              </a:solidFill>
              <a:latin typeface="Eras Medium ITC" panose="020B0602030504020804" pitchFamily="34" charset="0"/>
            </a:endParaRPr>
          </a:p>
          <a:p>
            <a:pPr marL="457200" indent="-457200">
              <a:buFont typeface="Arial" panose="020B0604020202020204" pitchFamily="34" charset="0"/>
              <a:buChar char="•"/>
            </a:pPr>
            <a:r>
              <a:rPr lang="en-US" sz="3600" dirty="0">
                <a:solidFill>
                  <a:schemeClr val="accent2"/>
                </a:solidFill>
                <a:latin typeface="Eras Medium ITC" panose="020B0602030504020804" pitchFamily="34" charset="0"/>
              </a:rPr>
              <a:t>Make sure to use the Gratitude Journal to track your progress.</a:t>
            </a:r>
          </a:p>
          <a:p>
            <a:pPr algn="ctr"/>
            <a:endParaRPr lang="en-US" sz="3600" dirty="0">
              <a:solidFill>
                <a:schemeClr val="accent2"/>
              </a:solidFill>
              <a:latin typeface="Eras Medium ITC" panose="020B0602030504020804" pitchFamily="34" charset="0"/>
            </a:endParaRPr>
          </a:p>
          <a:p>
            <a:endParaRPr lang="en-US" sz="3600" dirty="0">
              <a:latin typeface="Eras Medium ITC" panose="020B0602030504020804" pitchFamily="34" charset="0"/>
            </a:endParaRPr>
          </a:p>
          <a:p>
            <a:endParaRPr lang="en-US" sz="3600" dirty="0">
              <a:latin typeface="Eras Medium ITC" panose="020B0602030504020804" pitchFamily="34" charset="0"/>
            </a:endParaRPr>
          </a:p>
          <a:p>
            <a:endParaRPr lang="en-US" sz="3600" dirty="0">
              <a:latin typeface="Eras Medium ITC" panose="020B0602030504020804" pitchFamily="34" charset="0"/>
            </a:endParaRPr>
          </a:p>
          <a:p>
            <a:endParaRPr lang="en-US" sz="3600" dirty="0">
              <a:latin typeface="Eras Medium ITC" panose="020B0602030504020804" pitchFamily="34" charset="0"/>
            </a:endParaRPr>
          </a:p>
        </p:txBody>
      </p:sp>
      <p:sp>
        <p:nvSpPr>
          <p:cNvPr id="3" name="TextBox 2">
            <a:extLst>
              <a:ext uri="{FF2B5EF4-FFF2-40B4-BE49-F238E27FC236}">
                <a16:creationId xmlns:a16="http://schemas.microsoft.com/office/drawing/2014/main" id="{037D8879-DFA4-44FA-AD0A-D3384FB49FCB}"/>
              </a:ext>
            </a:extLst>
          </p:cNvPr>
          <p:cNvSpPr txBox="1"/>
          <p:nvPr/>
        </p:nvSpPr>
        <p:spPr>
          <a:xfrm>
            <a:off x="3434315" y="351333"/>
            <a:ext cx="7226423" cy="1015663"/>
          </a:xfrm>
          <a:prstGeom prst="rect">
            <a:avLst/>
          </a:prstGeom>
          <a:noFill/>
        </p:spPr>
        <p:txBody>
          <a:bodyPr wrap="square" rtlCol="0">
            <a:spAutoFit/>
          </a:bodyPr>
          <a:lstStyle/>
          <a:p>
            <a:r>
              <a:rPr lang="en-US" sz="6000" dirty="0">
                <a:solidFill>
                  <a:srgbClr val="6A80B2"/>
                </a:solidFill>
                <a:latin typeface="Eras Bold ITC" panose="020B0907030504020204" pitchFamily="34" charset="0"/>
              </a:rPr>
              <a:t>Weekly To-Dos</a:t>
            </a:r>
          </a:p>
        </p:txBody>
      </p:sp>
      <p:pic>
        <p:nvPicPr>
          <p:cNvPr id="7" name="Picture 6" descr="Text, logo&#10;&#10;Description automatically generated">
            <a:extLst>
              <a:ext uri="{FF2B5EF4-FFF2-40B4-BE49-F238E27FC236}">
                <a16:creationId xmlns:a16="http://schemas.microsoft.com/office/drawing/2014/main" id="{8C5E6C92-A93E-4285-AEA4-CA8299A2B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75" y="5197252"/>
            <a:ext cx="3027086" cy="108204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E039E3C-3B01-FB4B-A5B2-62A224CA9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65" y="2593949"/>
            <a:ext cx="2317750" cy="1308100"/>
          </a:xfrm>
          <a:prstGeom prst="rect">
            <a:avLst/>
          </a:prstGeom>
        </p:spPr>
      </p:pic>
    </p:spTree>
    <p:extLst>
      <p:ext uri="{BB962C8B-B14F-4D97-AF65-F5344CB8AC3E}">
        <p14:creationId xmlns:p14="http://schemas.microsoft.com/office/powerpoint/2010/main" val="202554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DCCC6B-0B73-BD48-ACD6-0E551524C770}"/>
              </a:ext>
            </a:extLst>
          </p:cNvPr>
          <p:cNvSpPr>
            <a:spLocks noGrp="1"/>
          </p:cNvSpPr>
          <p:nvPr>
            <p:ph type="sldNum" sz="quarter" idx="4294967295"/>
          </p:nvPr>
        </p:nvSpPr>
        <p:spPr>
          <a:xfrm>
            <a:off x="11774488" y="6494463"/>
            <a:ext cx="417512"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38EC9164-5423-5643-B438-BBB174E264A2}"/>
              </a:ext>
            </a:extLst>
          </p:cNvPr>
          <p:cNvSpPr>
            <a:spLocks noGrp="1"/>
          </p:cNvSpPr>
          <p:nvPr>
            <p:ph idx="4294967295"/>
          </p:nvPr>
        </p:nvSpPr>
        <p:spPr>
          <a:xfrm>
            <a:off x="1253863" y="634841"/>
            <a:ext cx="8415917" cy="5410718"/>
          </a:xfrm>
          <a:prstGeom prst="rect">
            <a:avLst/>
          </a:prstGeom>
        </p:spPr>
        <p:txBody>
          <a:bodyPr>
            <a:normAutofit fontScale="85000" lnSpcReduction="20000"/>
          </a:bodyPr>
          <a:lstStyle/>
          <a:p>
            <a:pPr marL="0" indent="0" algn="ctr">
              <a:buNone/>
            </a:pPr>
            <a:br>
              <a:rPr lang="en-US" sz="9600" b="1" dirty="0">
                <a:solidFill>
                  <a:srgbClr val="F36C25"/>
                </a:solidFill>
                <a:latin typeface="Eras Bold ITC" panose="020B0602030504020804" pitchFamily="34" charset="77"/>
              </a:rPr>
            </a:br>
            <a:r>
              <a:rPr lang="en-US" sz="6600" b="1" dirty="0">
                <a:solidFill>
                  <a:srgbClr val="F36C25"/>
                </a:solidFill>
                <a:latin typeface="Eras Bold ITC" panose="020B0602030504020804" pitchFamily="34" charset="77"/>
              </a:rPr>
              <a:t>The Orange Frog</a:t>
            </a:r>
          </a:p>
          <a:p>
            <a:pPr marL="0" indent="0" algn="ctr">
              <a:buNone/>
            </a:pPr>
            <a:r>
              <a:rPr lang="en-US" sz="9600" b="1" dirty="0">
                <a:solidFill>
                  <a:srgbClr val="F36C25"/>
                </a:solidFill>
                <a:latin typeface="Eras Bold ITC" panose="020B0602030504020804" pitchFamily="34" charset="77"/>
              </a:rPr>
              <a:t>Gratitudes</a:t>
            </a:r>
          </a:p>
          <a:p>
            <a:pPr marL="0" indent="0" algn="ctr">
              <a:buNone/>
            </a:pPr>
            <a:r>
              <a:rPr lang="en-US" sz="5200" b="1" dirty="0">
                <a:solidFill>
                  <a:srgbClr val="6A80B2"/>
                </a:solidFill>
                <a:latin typeface="Eras Bold ITC" panose="020B0602030504020804" pitchFamily="34" charset="77"/>
              </a:rPr>
              <a:t>Week 2</a:t>
            </a:r>
          </a:p>
          <a:p>
            <a:pPr marL="0" indent="0" algn="ctr">
              <a:buNone/>
            </a:pPr>
            <a:r>
              <a:rPr lang="en-US" sz="5200" b="1" dirty="0">
                <a:solidFill>
                  <a:srgbClr val="6A80B2"/>
                </a:solidFill>
                <a:latin typeface="Eras Bold ITC" panose="020B0602030504020804" pitchFamily="34" charset="77"/>
              </a:rPr>
              <a:t>Scanning</a:t>
            </a:r>
          </a:p>
          <a:p>
            <a:pPr marL="0" indent="0" algn="ctr">
              <a:buNone/>
            </a:pPr>
            <a:endParaRPr lang="en-US" sz="5200" b="1" dirty="0">
              <a:solidFill>
                <a:srgbClr val="6A80B2"/>
              </a:solidFill>
              <a:latin typeface="Eras Bold ITC" panose="020B0602030504020804" pitchFamily="34" charset="77"/>
            </a:endParaRPr>
          </a:p>
          <a:p>
            <a:pPr marL="0" indent="0" algn="ctr">
              <a:buNone/>
            </a:pPr>
            <a:r>
              <a:rPr lang="en-US" sz="5200" b="1" dirty="0">
                <a:solidFill>
                  <a:srgbClr val="6A80B2"/>
                </a:solidFill>
                <a:latin typeface="Eras Bold ITC" panose="020B0602030504020804" pitchFamily="34" charset="77"/>
              </a:rPr>
              <a:t>By Shawn </a:t>
            </a:r>
            <a:r>
              <a:rPr lang="en-US" sz="5200" b="1" dirty="0" err="1">
                <a:solidFill>
                  <a:srgbClr val="6A80B2"/>
                </a:solidFill>
                <a:latin typeface="Eras Bold ITC" panose="020B0602030504020804" pitchFamily="34" charset="77"/>
              </a:rPr>
              <a:t>Achor</a:t>
            </a:r>
            <a:r>
              <a:rPr lang="en-US" sz="5200" b="1" dirty="0">
                <a:solidFill>
                  <a:srgbClr val="6A80B2"/>
                </a:solidFill>
                <a:latin typeface="Eras Bold ITC" panose="020B0602030504020804" pitchFamily="34" charset="77"/>
              </a:rPr>
              <a:t> </a:t>
            </a:r>
          </a:p>
        </p:txBody>
      </p:sp>
      <p:sp>
        <p:nvSpPr>
          <p:cNvPr id="15" name="Oval 14">
            <a:extLst>
              <a:ext uri="{FF2B5EF4-FFF2-40B4-BE49-F238E27FC236}">
                <a16:creationId xmlns:a16="http://schemas.microsoft.com/office/drawing/2014/main" id="{A8F0DE9F-F931-4567-984E-831A471F5BA5}"/>
              </a:ext>
            </a:extLst>
          </p:cNvPr>
          <p:cNvSpPr/>
          <p:nvPr/>
        </p:nvSpPr>
        <p:spPr>
          <a:xfrm rot="21391758">
            <a:off x="18241" y="6144249"/>
            <a:ext cx="3229179" cy="70042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DFC0C111-FF02-4D8E-A987-BF2A4A8F6F89}"/>
              </a:ext>
            </a:extLst>
          </p:cNvPr>
          <p:cNvSpPr/>
          <p:nvPr/>
        </p:nvSpPr>
        <p:spPr>
          <a:xfrm rot="21343638">
            <a:off x="8731739" y="5922747"/>
            <a:ext cx="3626600" cy="107183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picture containing text, toy, doll&#10;&#10;Description automatically generated">
            <a:extLst>
              <a:ext uri="{FF2B5EF4-FFF2-40B4-BE49-F238E27FC236}">
                <a16:creationId xmlns:a16="http://schemas.microsoft.com/office/drawing/2014/main" id="{D5566561-9A22-4F20-A0E2-DDCF5930E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266" y="2743200"/>
            <a:ext cx="4058689" cy="4114800"/>
          </a:xfrm>
          <a:prstGeom prst="rect">
            <a:avLst/>
          </a:prstGeom>
        </p:spPr>
      </p:pic>
      <p:pic>
        <p:nvPicPr>
          <p:cNvPr id="13" name="Picture 12" descr="A picture containing text, light&#10;&#10;Description automatically generated">
            <a:extLst>
              <a:ext uri="{FF2B5EF4-FFF2-40B4-BE49-F238E27FC236}">
                <a16:creationId xmlns:a16="http://schemas.microsoft.com/office/drawing/2014/main" id="{938963AB-2514-438B-81C0-C39795792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68830"/>
            <a:ext cx="2520093" cy="4208195"/>
          </a:xfrm>
          <a:prstGeom prst="rect">
            <a:avLst/>
          </a:prstGeom>
          <a:scene3d>
            <a:camera prst="orthographicFront"/>
            <a:lightRig rig="threePt" dir="t"/>
          </a:scene3d>
          <a:sp3d>
            <a:bevelT/>
          </a:sp3d>
        </p:spPr>
      </p:pic>
    </p:spTree>
    <p:extLst>
      <p:ext uri="{BB962C8B-B14F-4D97-AF65-F5344CB8AC3E}">
        <p14:creationId xmlns:p14="http://schemas.microsoft.com/office/powerpoint/2010/main" val="317158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715DB70-1167-2744-9D86-A77DA177E2B3}"/>
              </a:ext>
            </a:extLst>
          </p:cNvPr>
          <p:cNvSpPr txBox="1">
            <a:spLocks/>
          </p:cNvSpPr>
          <p:nvPr/>
        </p:nvSpPr>
        <p:spPr>
          <a:xfrm>
            <a:off x="3624943" y="1098966"/>
            <a:ext cx="8135961" cy="39416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dirty="0">
                <a:solidFill>
                  <a:srgbClr val="F36C25"/>
                </a:solidFill>
                <a:latin typeface="Eras Medium ITC" panose="020B0602030504020804" pitchFamily="34" charset="77"/>
              </a:rPr>
              <a:t>Each week, you’ll find a </a:t>
            </a:r>
            <a:r>
              <a:rPr kumimoji="0" lang="en-US" sz="5400" u="none" strike="noStrike" kern="1200" cap="none" spc="0" normalizeH="0" baseline="0" noProof="0" dirty="0">
                <a:ln>
                  <a:noFill/>
                </a:ln>
                <a:solidFill>
                  <a:srgbClr val="F36C25"/>
                </a:solidFill>
                <a:effectLst/>
                <a:uLnTx/>
                <a:uFillTx/>
                <a:latin typeface="Eras Medium ITC" panose="020B0602030504020804" pitchFamily="34" charset="77"/>
              </a:rPr>
              <a:t>Worksheet in the resources section of the website and your Gratitude Journal.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u="none" strike="noStrike" kern="1200" cap="none" spc="0" normalizeH="0" baseline="0" noProof="0" dirty="0">
                <a:ln>
                  <a:noFill/>
                </a:ln>
                <a:effectLst/>
                <a:uLnTx/>
                <a:uFillTx/>
                <a:latin typeface="Eras Medium ITC" panose="020B0602030504020804" pitchFamily="34" charset="77"/>
              </a:rPr>
              <a:t>Please, </a:t>
            </a:r>
            <a:r>
              <a:rPr lang="en-US" sz="5400" dirty="0">
                <a:latin typeface="Eras Medium ITC" panose="020B0602030504020804" pitchFamily="34" charset="77"/>
              </a:rPr>
              <a:t>h</a:t>
            </a:r>
            <a:r>
              <a:rPr kumimoji="0" lang="en-US" sz="5400" u="none" strike="noStrike" kern="1200" cap="none" spc="0" normalizeH="0" baseline="0" noProof="0" dirty="0" err="1">
                <a:ln>
                  <a:noFill/>
                </a:ln>
                <a:effectLst/>
                <a:uLnTx/>
                <a:uFillTx/>
                <a:latin typeface="Eras Medium ITC" panose="020B0602030504020804" pitchFamily="34" charset="77"/>
              </a:rPr>
              <a:t>ave</a:t>
            </a:r>
            <a:r>
              <a:rPr kumimoji="0" lang="en-US" sz="5400" u="none" strike="noStrike" kern="1200" cap="none" spc="0" normalizeH="0" baseline="0" noProof="0" dirty="0">
                <a:ln>
                  <a:noFill/>
                </a:ln>
                <a:effectLst/>
                <a:uLnTx/>
                <a:uFillTx/>
                <a:latin typeface="Eras Medium ITC" panose="020B0602030504020804" pitchFamily="34" charset="77"/>
              </a:rPr>
              <a:t> those</a:t>
            </a:r>
            <a:r>
              <a:rPr lang="en-US" sz="5400" dirty="0">
                <a:latin typeface="Eras Medium ITC" panose="020B0602030504020804" pitchFamily="34" charset="77"/>
              </a:rPr>
              <a:t> available.</a:t>
            </a:r>
            <a:endParaRPr kumimoji="0" lang="en-US" sz="1400" u="none" strike="noStrike" kern="1200" cap="none" spc="0" normalizeH="0" baseline="0" noProof="0" dirty="0">
              <a:ln>
                <a:noFill/>
              </a:ln>
              <a:effectLst/>
              <a:uLnTx/>
              <a:uFillTx/>
              <a:latin typeface="Eras Medium ITC" panose="020B0602030504020804" pitchFamily="34" charset="77"/>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latin typeface="Eras Medium ITC" panose="020B0602030504020804" pitchFamily="34" charset="77"/>
              </a:rPr>
              <a:t>\</a:t>
            </a:r>
            <a:endParaRPr kumimoji="0" lang="en-US" sz="1600" u="none" strike="noStrike" kern="1200" cap="none" spc="0" normalizeH="0" baseline="0" noProof="0" dirty="0">
              <a:ln>
                <a:noFill/>
              </a:ln>
              <a:solidFill>
                <a:srgbClr val="3A8E88"/>
              </a:solidFill>
              <a:effectLst/>
              <a:uLnTx/>
              <a:uFillTx/>
              <a:latin typeface="Eras Medium ITC" panose="020B0602030504020804" pitchFamily="34" charset="77"/>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u="none" strike="noStrike" kern="1200" cap="none" spc="0" normalizeH="0" baseline="0" noProof="0" dirty="0">
              <a:ln>
                <a:noFill/>
              </a:ln>
              <a:solidFill>
                <a:srgbClr val="3A8E88"/>
              </a:solidFill>
              <a:effectLst/>
              <a:uLnTx/>
              <a:uFillTx/>
              <a:latin typeface="Eras Medium ITC" panose="020B0602030504020804" pitchFamily="34" charset="77"/>
            </a:endParaRPr>
          </a:p>
        </p:txBody>
      </p:sp>
      <p:pic>
        <p:nvPicPr>
          <p:cNvPr id="4" name="Picture 3" descr="Text, letter&#10;&#10;Description automatically generated">
            <a:extLst>
              <a:ext uri="{FF2B5EF4-FFF2-40B4-BE49-F238E27FC236}">
                <a16:creationId xmlns:a16="http://schemas.microsoft.com/office/drawing/2014/main" id="{7CD6A53F-7BC1-1247-8D65-78C2DA59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4212">
            <a:off x="1027146" y="1673038"/>
            <a:ext cx="2153151" cy="2793467"/>
          </a:xfrm>
          <a:prstGeom prst="rect">
            <a:avLst/>
          </a:prstGeom>
        </p:spPr>
      </p:pic>
    </p:spTree>
    <p:extLst>
      <p:ext uri="{BB962C8B-B14F-4D97-AF65-F5344CB8AC3E}">
        <p14:creationId xmlns:p14="http://schemas.microsoft.com/office/powerpoint/2010/main" val="2654569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D751BC-221F-8E44-A2BF-15ACA8431AC1}"/>
              </a:ext>
            </a:extLst>
          </p:cNvPr>
          <p:cNvSpPr txBox="1"/>
          <p:nvPr/>
        </p:nvSpPr>
        <p:spPr>
          <a:xfrm>
            <a:off x="251460" y="1353574"/>
            <a:ext cx="3645550" cy="1569660"/>
          </a:xfrm>
          <a:prstGeom prst="rect">
            <a:avLst/>
          </a:prstGeom>
          <a:noFill/>
        </p:spPr>
        <p:txBody>
          <a:bodyPr wrap="none" rtlCol="0">
            <a:spAutoFit/>
          </a:bodyPr>
          <a:lstStyle/>
          <a:p>
            <a:r>
              <a:rPr lang="en-US" sz="4800" b="1" dirty="0">
                <a:solidFill>
                  <a:schemeClr val="bg1"/>
                </a:solidFill>
                <a:latin typeface="Eras Medium ITC" panose="020B0602030504020804" pitchFamily="34" charset="77"/>
              </a:rPr>
              <a:t>Prework </a:t>
            </a:r>
          </a:p>
          <a:p>
            <a:r>
              <a:rPr lang="en-US" sz="4800" b="1" dirty="0">
                <a:solidFill>
                  <a:schemeClr val="bg1"/>
                </a:solidFill>
                <a:latin typeface="Eras Medium ITC" panose="020B0602030504020804" pitchFamily="34" charset="77"/>
              </a:rPr>
              <a:t>Expectations</a:t>
            </a:r>
          </a:p>
        </p:txBody>
      </p:sp>
      <p:sp>
        <p:nvSpPr>
          <p:cNvPr id="3" name="TextBox 2">
            <a:extLst>
              <a:ext uri="{FF2B5EF4-FFF2-40B4-BE49-F238E27FC236}">
                <a16:creationId xmlns:a16="http://schemas.microsoft.com/office/drawing/2014/main" id="{25DDB3D1-BD46-B146-A981-C5EF199FDEDD}"/>
              </a:ext>
            </a:extLst>
          </p:cNvPr>
          <p:cNvSpPr txBox="1"/>
          <p:nvPr/>
        </p:nvSpPr>
        <p:spPr>
          <a:xfrm>
            <a:off x="4747262" y="899220"/>
            <a:ext cx="6770989" cy="1569660"/>
          </a:xfrm>
          <a:prstGeom prst="rect">
            <a:avLst/>
          </a:prstGeom>
          <a:noFill/>
        </p:spPr>
        <p:txBody>
          <a:bodyPr wrap="square">
            <a:spAutoFit/>
          </a:bodyPr>
          <a:lstStyle/>
          <a:p>
            <a:r>
              <a:rPr lang="en-US" sz="3200" dirty="0">
                <a:solidFill>
                  <a:srgbClr val="F08019"/>
                </a:solidFill>
                <a:latin typeface="Eras Medium ITC" panose="020B0602030504020804" pitchFamily="34" charset="0"/>
              </a:rPr>
              <a:t>Did you get a chance to watch the </a:t>
            </a:r>
            <a:r>
              <a:rPr lang="en-US" sz="3200" dirty="0" err="1">
                <a:solidFill>
                  <a:srgbClr val="F08019"/>
                </a:solidFill>
                <a:latin typeface="Eras Medium ITC" panose="020B0602030504020804" pitchFamily="34" charset="0"/>
              </a:rPr>
              <a:t>BrainCraft</a:t>
            </a:r>
            <a:r>
              <a:rPr lang="en-US" sz="3200" dirty="0">
                <a:solidFill>
                  <a:srgbClr val="F08019"/>
                </a:solidFill>
                <a:latin typeface="Eras Medium ITC" panose="020B0602030504020804" pitchFamily="34" charset="0"/>
              </a:rPr>
              <a:t> video on some of the brain science relating to gratitude?</a:t>
            </a:r>
            <a:endParaRPr lang="en-US" sz="4800" b="0" dirty="0">
              <a:solidFill>
                <a:srgbClr val="000000"/>
              </a:solidFill>
              <a:latin typeface="Eras Medium ITC" panose="020B0602030504020804" pitchFamily="34" charset="0"/>
            </a:endParaRPr>
          </a:p>
        </p:txBody>
      </p:sp>
      <p:pic>
        <p:nvPicPr>
          <p:cNvPr id="5" name="Picture 4" descr="Text&#10;&#10;Description automatically generated with medium confidence">
            <a:hlinkClick r:id="rId3"/>
            <a:extLst>
              <a:ext uri="{FF2B5EF4-FFF2-40B4-BE49-F238E27FC236}">
                <a16:creationId xmlns:a16="http://schemas.microsoft.com/office/drawing/2014/main" id="{211EEB84-3A58-094C-8606-3044AE22C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262" y="2923234"/>
            <a:ext cx="6454138" cy="3431833"/>
          </a:xfrm>
          <a:prstGeom prst="rect">
            <a:avLst/>
          </a:prstGeom>
        </p:spPr>
      </p:pic>
      <p:pic>
        <p:nvPicPr>
          <p:cNvPr id="7" name="Picture 6" descr="Logo&#10;&#10;Description automatically generated">
            <a:extLst>
              <a:ext uri="{FF2B5EF4-FFF2-40B4-BE49-F238E27FC236}">
                <a16:creationId xmlns:a16="http://schemas.microsoft.com/office/drawing/2014/main" id="{31042EC3-6967-054F-BE64-017281772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78" y="3666177"/>
            <a:ext cx="3447914" cy="1945946"/>
          </a:xfrm>
          <a:prstGeom prst="rect">
            <a:avLst/>
          </a:prstGeom>
        </p:spPr>
      </p:pic>
    </p:spTree>
    <p:extLst>
      <p:ext uri="{BB962C8B-B14F-4D97-AF65-F5344CB8AC3E}">
        <p14:creationId xmlns:p14="http://schemas.microsoft.com/office/powerpoint/2010/main" val="409044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79D93E-E8E0-475B-B709-581798D1BE39}"/>
              </a:ext>
            </a:extLst>
          </p:cNvPr>
          <p:cNvSpPr txBox="1"/>
          <p:nvPr/>
        </p:nvSpPr>
        <p:spPr>
          <a:xfrm>
            <a:off x="1771269" y="544417"/>
            <a:ext cx="6467302" cy="830997"/>
          </a:xfrm>
          <a:prstGeom prst="rect">
            <a:avLst/>
          </a:prstGeom>
          <a:noFill/>
        </p:spPr>
        <p:txBody>
          <a:bodyPr wrap="square" rtlCol="0">
            <a:spAutoFit/>
          </a:bodyPr>
          <a:lstStyle/>
          <a:p>
            <a:pPr algn="ctr"/>
            <a:r>
              <a:rPr lang="en-US" sz="4800" dirty="0" err="1">
                <a:solidFill>
                  <a:schemeClr val="accent2"/>
                </a:solidFill>
                <a:latin typeface="Eras Bold ITC" panose="020B0907030504020204" pitchFamily="34" charset="0"/>
              </a:rPr>
              <a:t>Gratitudes</a:t>
            </a:r>
            <a:r>
              <a:rPr lang="en-US" sz="4800" dirty="0">
                <a:latin typeface="Eras Bold ITC" panose="020B0907030504020204" pitchFamily="34" charset="0"/>
              </a:rPr>
              <a:t>	</a:t>
            </a:r>
          </a:p>
        </p:txBody>
      </p:sp>
      <p:sp>
        <p:nvSpPr>
          <p:cNvPr id="4" name="TextBox 3">
            <a:extLst>
              <a:ext uri="{FF2B5EF4-FFF2-40B4-BE49-F238E27FC236}">
                <a16:creationId xmlns:a16="http://schemas.microsoft.com/office/drawing/2014/main" id="{265E2B69-DF91-4E7A-9528-D46A2C824657}"/>
              </a:ext>
            </a:extLst>
          </p:cNvPr>
          <p:cNvSpPr txBox="1"/>
          <p:nvPr/>
        </p:nvSpPr>
        <p:spPr>
          <a:xfrm>
            <a:off x="1944209" y="1854635"/>
            <a:ext cx="6932948" cy="4031873"/>
          </a:xfrm>
          <a:prstGeom prst="rect">
            <a:avLst/>
          </a:prstGeom>
          <a:noFill/>
        </p:spPr>
        <p:txBody>
          <a:bodyPr wrap="square">
            <a:spAutoFit/>
          </a:bodyPr>
          <a:lstStyle/>
          <a:p>
            <a:r>
              <a:rPr lang="en-US" sz="3200" dirty="0">
                <a:solidFill>
                  <a:schemeClr val="accent2"/>
                </a:solidFill>
                <a:latin typeface="Eras Medium ITC" panose="020B0602030504020804" pitchFamily="34" charset="0"/>
              </a:rPr>
              <a:t>Learning Objective</a:t>
            </a:r>
            <a:r>
              <a:rPr lang="en-US" sz="2400" dirty="0">
                <a:solidFill>
                  <a:schemeClr val="accent2"/>
                </a:solidFill>
                <a:latin typeface="Eras Medium ITC" panose="020B0602030504020804" pitchFamily="34" charset="0"/>
              </a:rPr>
              <a:t>:</a:t>
            </a:r>
            <a:r>
              <a:rPr lang="en-US" sz="2400" dirty="0">
                <a:solidFill>
                  <a:srgbClr val="F08019"/>
                </a:solidFill>
                <a:latin typeface="Eras Medium ITC" panose="020B0602030504020804" pitchFamily="34" charset="0"/>
              </a:rPr>
              <a:t> (“Each participant…”)</a:t>
            </a:r>
            <a:endParaRPr lang="en-US" sz="3200" dirty="0">
              <a:solidFill>
                <a:schemeClr val="accent2"/>
              </a:solidFill>
              <a:latin typeface="Eras Medium ITC" panose="020B0602030504020804" pitchFamily="34" charset="0"/>
            </a:endParaRPr>
          </a:p>
          <a:p>
            <a:r>
              <a:rPr lang="en-US" sz="3200" dirty="0">
                <a:latin typeface="Eras Medium ITC" panose="020B0602030504020804" pitchFamily="34" charset="0"/>
              </a:rPr>
              <a:t> </a:t>
            </a:r>
          </a:p>
          <a:p>
            <a:r>
              <a:rPr lang="en-US" sz="3200" b="1" u="sng" dirty="0">
                <a:solidFill>
                  <a:srgbClr val="6A80B2"/>
                </a:solidFill>
                <a:latin typeface="Eras Medium ITC" panose="020B0602030504020804" pitchFamily="34" charset="0"/>
              </a:rPr>
              <a:t>Can </a:t>
            </a:r>
            <a:r>
              <a:rPr lang="en-US" sz="3200" dirty="0">
                <a:latin typeface="Eras Medium ITC" panose="020B0602030504020804" pitchFamily="34" charset="0"/>
              </a:rPr>
              <a:t>scan my day for someone I am grateful for.</a:t>
            </a:r>
          </a:p>
          <a:p>
            <a:endParaRPr lang="en-US" sz="3200" b="1" u="sng" dirty="0">
              <a:solidFill>
                <a:srgbClr val="00B050"/>
              </a:solidFill>
              <a:latin typeface="Eras Medium ITC" panose="020B0602030504020804" pitchFamily="34" charset="0"/>
            </a:endParaRPr>
          </a:p>
          <a:p>
            <a:r>
              <a:rPr lang="en-US" sz="3200" b="1" u="sng" dirty="0">
                <a:solidFill>
                  <a:srgbClr val="6A80B2"/>
                </a:solidFill>
                <a:latin typeface="Eras Medium ITC" panose="020B0602030504020804" pitchFamily="34" charset="0"/>
              </a:rPr>
              <a:t>Will</a:t>
            </a:r>
            <a:r>
              <a:rPr lang="en-US" sz="3200" dirty="0">
                <a:solidFill>
                  <a:srgbClr val="6A80B2"/>
                </a:solidFill>
                <a:latin typeface="Eras Medium ITC" panose="020B0602030504020804" pitchFamily="34" charset="0"/>
              </a:rPr>
              <a:t> </a:t>
            </a:r>
            <a:r>
              <a:rPr lang="en-US" sz="3200" dirty="0">
                <a:latin typeface="Eras Medium ITC" panose="020B0602030504020804" pitchFamily="34" charset="0"/>
              </a:rPr>
              <a:t>discuss the connection between scanning my day for positives and finding someone to be thankful for. </a:t>
            </a:r>
            <a:endParaRPr lang="en-US" sz="4800" b="0" dirty="0">
              <a:latin typeface="Eras Medium ITC" panose="020B0602030504020804" pitchFamily="34" charset="0"/>
            </a:endParaRPr>
          </a:p>
        </p:txBody>
      </p:sp>
      <p:pic>
        <p:nvPicPr>
          <p:cNvPr id="5" name="Picture 4">
            <a:extLst>
              <a:ext uri="{FF2B5EF4-FFF2-40B4-BE49-F238E27FC236}">
                <a16:creationId xmlns:a16="http://schemas.microsoft.com/office/drawing/2014/main" id="{34089DCC-59E7-4F73-89DD-CAB901403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900" y="4205964"/>
            <a:ext cx="2705100" cy="2789362"/>
          </a:xfrm>
          <a:prstGeom prst="rect">
            <a:avLst/>
          </a:prstGeom>
        </p:spPr>
      </p:pic>
    </p:spTree>
    <p:extLst>
      <p:ext uri="{BB962C8B-B14F-4D97-AF65-F5344CB8AC3E}">
        <p14:creationId xmlns:p14="http://schemas.microsoft.com/office/powerpoint/2010/main" val="3070515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FCE724-5FED-234E-B354-61103207DE16}"/>
              </a:ext>
            </a:extLst>
          </p:cNvPr>
          <p:cNvSpPr txBox="1"/>
          <p:nvPr/>
        </p:nvSpPr>
        <p:spPr>
          <a:xfrm>
            <a:off x="4403394" y="1207357"/>
            <a:ext cx="6467302" cy="830997"/>
          </a:xfrm>
          <a:prstGeom prst="rect">
            <a:avLst/>
          </a:prstGeom>
          <a:noFill/>
        </p:spPr>
        <p:txBody>
          <a:bodyPr wrap="square" rtlCol="0">
            <a:spAutoFit/>
          </a:bodyPr>
          <a:lstStyle/>
          <a:p>
            <a:r>
              <a:rPr lang="en-US" sz="4800" dirty="0">
                <a:solidFill>
                  <a:schemeClr val="accent2"/>
                </a:solidFill>
                <a:latin typeface="Eras Bold ITC" panose="020B0907030504020204" pitchFamily="34" charset="0"/>
              </a:rPr>
              <a:t>Essential Concept</a:t>
            </a:r>
          </a:p>
        </p:txBody>
      </p:sp>
      <p:sp>
        <p:nvSpPr>
          <p:cNvPr id="3" name="TextBox 2">
            <a:extLst>
              <a:ext uri="{FF2B5EF4-FFF2-40B4-BE49-F238E27FC236}">
                <a16:creationId xmlns:a16="http://schemas.microsoft.com/office/drawing/2014/main" id="{BD7D06E4-6BCD-B547-8126-8EEC290AAD12}"/>
              </a:ext>
            </a:extLst>
          </p:cNvPr>
          <p:cNvSpPr txBox="1"/>
          <p:nvPr/>
        </p:nvSpPr>
        <p:spPr>
          <a:xfrm>
            <a:off x="4403394" y="2603655"/>
            <a:ext cx="6770989" cy="1569660"/>
          </a:xfrm>
          <a:prstGeom prst="rect">
            <a:avLst/>
          </a:prstGeom>
          <a:noFill/>
        </p:spPr>
        <p:txBody>
          <a:bodyPr wrap="square">
            <a:spAutoFit/>
          </a:bodyPr>
          <a:lstStyle/>
          <a:p>
            <a:r>
              <a:rPr lang="en-US" sz="3200" dirty="0">
                <a:latin typeface="Eras Medium ITC" panose="020B0602030504020804" pitchFamily="34" charset="0"/>
              </a:rPr>
              <a:t>Demonstrate leadership, integrity, ethical behavior, and social responsibility in all environments.</a:t>
            </a:r>
            <a:endParaRPr lang="en-US" sz="4800" b="0" dirty="0">
              <a:latin typeface="Eras Medium ITC" panose="020B0602030504020804" pitchFamily="34" charset="0"/>
            </a:endParaRPr>
          </a:p>
        </p:txBody>
      </p:sp>
    </p:spTree>
    <p:extLst>
      <p:ext uri="{BB962C8B-B14F-4D97-AF65-F5344CB8AC3E}">
        <p14:creationId xmlns:p14="http://schemas.microsoft.com/office/powerpoint/2010/main" val="418271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21FEA5-DD77-4587-B4A8-AAE93CF4556E}"/>
              </a:ext>
            </a:extLst>
          </p:cNvPr>
          <p:cNvSpPr txBox="1"/>
          <p:nvPr/>
        </p:nvSpPr>
        <p:spPr>
          <a:xfrm>
            <a:off x="4438185" y="2844225"/>
            <a:ext cx="7410796" cy="584775"/>
          </a:xfrm>
          <a:prstGeom prst="rect">
            <a:avLst/>
          </a:prstGeom>
          <a:noFill/>
        </p:spPr>
        <p:txBody>
          <a:bodyPr wrap="square">
            <a:spAutoFit/>
          </a:bodyPr>
          <a:lstStyle/>
          <a:p>
            <a:pPr marR="0" lvl="0" algn="ctr">
              <a:spcAft>
                <a:spcPts val="0"/>
              </a:spcAft>
            </a:pPr>
            <a:r>
              <a:rPr lang="en-US" sz="3200" u="none" strike="noStrike" dirty="0">
                <a:solidFill>
                  <a:schemeClr val="accent2"/>
                </a:solidFill>
                <a:effectLst/>
                <a:latin typeface="Eras Medium ITC" panose="020B0602030504020804" pitchFamily="34" charset="0"/>
                <a:ea typeface="Arial" panose="020B0604020202020204" pitchFamily="34" charset="0"/>
              </a:rPr>
              <a:t>Self-management &amp; Self-awareness</a:t>
            </a:r>
          </a:p>
        </p:txBody>
      </p:sp>
      <p:sp>
        <p:nvSpPr>
          <p:cNvPr id="4" name="Title 2">
            <a:extLst>
              <a:ext uri="{FF2B5EF4-FFF2-40B4-BE49-F238E27FC236}">
                <a16:creationId xmlns:a16="http://schemas.microsoft.com/office/drawing/2014/main" id="{4155FA4F-C926-40DB-AE1D-14271676CDCD}"/>
              </a:ext>
            </a:extLst>
          </p:cNvPr>
          <p:cNvSpPr txBox="1">
            <a:spLocks/>
          </p:cNvSpPr>
          <p:nvPr/>
        </p:nvSpPr>
        <p:spPr>
          <a:xfrm>
            <a:off x="4785813" y="521594"/>
            <a:ext cx="6715540" cy="755015"/>
          </a:xfrm>
          <a:prstGeom prst="rect">
            <a:avLst/>
          </a:prstGeom>
        </p:spPr>
        <p:txBody>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sz="6000" dirty="0">
                <a:solidFill>
                  <a:srgbClr val="6A80B2"/>
                </a:solidFill>
              </a:rPr>
              <a:t>Skills Required</a:t>
            </a:r>
          </a:p>
        </p:txBody>
      </p:sp>
    </p:spTree>
    <p:extLst>
      <p:ext uri="{BB962C8B-B14F-4D97-AF65-F5344CB8AC3E}">
        <p14:creationId xmlns:p14="http://schemas.microsoft.com/office/powerpoint/2010/main" val="391569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3F1DE-6142-4A60-A2CF-65C99FA0891F}"/>
              </a:ext>
            </a:extLst>
          </p:cNvPr>
          <p:cNvSpPr txBox="1"/>
          <p:nvPr/>
        </p:nvSpPr>
        <p:spPr>
          <a:xfrm>
            <a:off x="5161664" y="608634"/>
            <a:ext cx="6320901" cy="6032421"/>
          </a:xfrm>
          <a:prstGeom prst="rect">
            <a:avLst/>
          </a:prstGeom>
          <a:noFill/>
        </p:spPr>
        <p:txBody>
          <a:bodyPr wrap="square" rtlCol="0">
            <a:spAutoFit/>
          </a:bodyPr>
          <a:lstStyle/>
          <a:p>
            <a:pPr algn="ctr" rtl="0">
              <a:spcBef>
                <a:spcPts val="0"/>
              </a:spcBef>
              <a:spcAft>
                <a:spcPts val="0"/>
              </a:spcAft>
            </a:pPr>
            <a:r>
              <a:rPr lang="en-US" sz="3800" i="0" u="none" strike="noStrike" dirty="0">
                <a:solidFill>
                  <a:srgbClr val="6A80B2"/>
                </a:solidFill>
                <a:effectLst/>
                <a:latin typeface="Eras Medium ITC" panose="020B0602030504020804" pitchFamily="34" charset="0"/>
              </a:rPr>
              <a:t>Is it easy to find good things in your day?</a:t>
            </a:r>
            <a:endParaRPr lang="en-US" sz="3800" dirty="0">
              <a:solidFill>
                <a:srgbClr val="6A80B2"/>
              </a:solidFill>
              <a:effectLst/>
              <a:latin typeface="Eras Medium ITC" panose="020B0602030504020804" pitchFamily="34" charset="0"/>
            </a:endParaRPr>
          </a:p>
          <a:p>
            <a:pPr algn="ctr" rtl="0">
              <a:spcBef>
                <a:spcPts val="0"/>
              </a:spcBef>
              <a:spcAft>
                <a:spcPts val="0"/>
              </a:spcAft>
            </a:pPr>
            <a:br>
              <a:rPr lang="en-US" sz="3200" dirty="0">
                <a:effectLst/>
                <a:latin typeface="Eras Medium ITC" panose="020B0602030504020804" pitchFamily="34" charset="0"/>
              </a:rPr>
            </a:br>
            <a:r>
              <a:rPr lang="en-US" sz="3800" b="1" i="0" u="none" strike="noStrike" dirty="0">
                <a:solidFill>
                  <a:srgbClr val="000000"/>
                </a:solidFill>
                <a:effectLst/>
                <a:latin typeface="Eras Medium ITC" panose="020B0602030504020804" pitchFamily="34" charset="0"/>
              </a:rPr>
              <a:t> </a:t>
            </a:r>
            <a:r>
              <a:rPr lang="en-US" sz="3800" b="1" i="0" u="none" strike="noStrike" dirty="0">
                <a:solidFill>
                  <a:schemeClr val="accent2"/>
                </a:solidFill>
                <a:effectLst/>
                <a:latin typeface="Eras Medium ITC" panose="020B0602030504020804" pitchFamily="34" charset="0"/>
              </a:rPr>
              <a:t>Or </a:t>
            </a:r>
            <a:endParaRPr lang="en-US" sz="3800" b="1" dirty="0">
              <a:solidFill>
                <a:schemeClr val="accent2"/>
              </a:solidFill>
              <a:effectLst/>
              <a:latin typeface="Eras Medium ITC" panose="020B0602030504020804" pitchFamily="34" charset="0"/>
            </a:endParaRPr>
          </a:p>
          <a:p>
            <a:pPr algn="ctr" rtl="0">
              <a:spcBef>
                <a:spcPts val="0"/>
              </a:spcBef>
              <a:spcAft>
                <a:spcPts val="0"/>
              </a:spcAft>
            </a:pPr>
            <a:br>
              <a:rPr lang="en-US" sz="4000" dirty="0">
                <a:effectLst/>
                <a:latin typeface="Eras Medium ITC" panose="020B0602030504020804" pitchFamily="34" charset="0"/>
              </a:rPr>
            </a:br>
            <a:r>
              <a:rPr lang="en-US" sz="3800" i="0" u="none" strike="noStrike" dirty="0">
                <a:solidFill>
                  <a:srgbClr val="6A80B2"/>
                </a:solidFill>
                <a:effectLst/>
                <a:latin typeface="Eras Medium ITC" panose="020B0602030504020804" pitchFamily="34" charset="0"/>
              </a:rPr>
              <a:t>Does it take long to scan through your day and think of three things to be thankful for?</a:t>
            </a:r>
            <a:endParaRPr lang="en-US" sz="3800" dirty="0">
              <a:solidFill>
                <a:srgbClr val="6A80B2"/>
              </a:solidFill>
              <a:effectLst/>
              <a:latin typeface="Eras Medium ITC" panose="020B0602030504020804" pitchFamily="34" charset="0"/>
            </a:endParaRPr>
          </a:p>
          <a:p>
            <a:br>
              <a:rPr lang="en-US" dirty="0"/>
            </a:br>
            <a:endParaRPr lang="en-US" dirty="0"/>
          </a:p>
        </p:txBody>
      </p:sp>
    </p:spTree>
    <p:extLst>
      <p:ext uri="{BB962C8B-B14F-4D97-AF65-F5344CB8AC3E}">
        <p14:creationId xmlns:p14="http://schemas.microsoft.com/office/powerpoint/2010/main" val="2989716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abric&#10;&#10;Description automatically generated">
            <a:extLst>
              <a:ext uri="{FF2B5EF4-FFF2-40B4-BE49-F238E27FC236}">
                <a16:creationId xmlns:a16="http://schemas.microsoft.com/office/drawing/2014/main" id="{BF51DAFA-151A-4C2F-A297-1EAAA949983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419926" y="-92893"/>
            <a:ext cx="16856362" cy="7008920"/>
          </a:xfrm>
          <a:prstGeom prst="ellipse">
            <a:avLst/>
          </a:prstGeom>
        </p:spPr>
      </p:pic>
      <p:sp>
        <p:nvSpPr>
          <p:cNvPr id="2" name="Title 2">
            <a:extLst>
              <a:ext uri="{FF2B5EF4-FFF2-40B4-BE49-F238E27FC236}">
                <a16:creationId xmlns:a16="http://schemas.microsoft.com/office/drawing/2014/main" id="{3E060001-7223-474B-BE27-F6C5C501B352}"/>
              </a:ext>
            </a:extLst>
          </p:cNvPr>
          <p:cNvSpPr txBox="1">
            <a:spLocks/>
          </p:cNvSpPr>
          <p:nvPr/>
        </p:nvSpPr>
        <p:spPr>
          <a:xfrm>
            <a:off x="1146695" y="864234"/>
            <a:ext cx="9723120" cy="755015"/>
          </a:xfrm>
          <a:prstGeom prst="rect">
            <a:avLst/>
          </a:prstGeom>
        </p:spPr>
        <p:txBody>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dirty="0">
                <a:solidFill>
                  <a:srgbClr val="6A80B2"/>
                </a:solidFill>
              </a:rPr>
              <a:t>Scanning for Gratitudes</a:t>
            </a:r>
          </a:p>
          <a:p>
            <a:pPr algn="ctr"/>
            <a:endParaRPr lang="en-US" dirty="0">
              <a:solidFill>
                <a:srgbClr val="6A80B2"/>
              </a:solidFill>
            </a:endParaRPr>
          </a:p>
        </p:txBody>
      </p:sp>
      <p:sp>
        <p:nvSpPr>
          <p:cNvPr id="3" name="Content Placeholder 3">
            <a:extLst>
              <a:ext uri="{FF2B5EF4-FFF2-40B4-BE49-F238E27FC236}">
                <a16:creationId xmlns:a16="http://schemas.microsoft.com/office/drawing/2014/main" id="{60752EA4-58F5-48E0-B5B7-2BDC0418D9DE}"/>
              </a:ext>
            </a:extLst>
          </p:cNvPr>
          <p:cNvSpPr txBox="1">
            <a:spLocks/>
          </p:cNvSpPr>
          <p:nvPr/>
        </p:nvSpPr>
        <p:spPr>
          <a:xfrm>
            <a:off x="3030112" y="1241742"/>
            <a:ext cx="6898951" cy="4716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en-US" sz="5400" dirty="0"/>
          </a:p>
        </p:txBody>
      </p:sp>
      <p:sp>
        <p:nvSpPr>
          <p:cNvPr id="5" name="TextBox 4">
            <a:extLst>
              <a:ext uri="{FF2B5EF4-FFF2-40B4-BE49-F238E27FC236}">
                <a16:creationId xmlns:a16="http://schemas.microsoft.com/office/drawing/2014/main" id="{3A82CCB9-2675-456A-AFB1-6199C09E38A2}"/>
              </a:ext>
            </a:extLst>
          </p:cNvPr>
          <p:cNvSpPr txBox="1"/>
          <p:nvPr/>
        </p:nvSpPr>
        <p:spPr>
          <a:xfrm>
            <a:off x="998220" y="1735379"/>
            <a:ext cx="10195560" cy="4524315"/>
          </a:xfrm>
          <a:prstGeom prst="rect">
            <a:avLst/>
          </a:prstGeom>
          <a:noFill/>
        </p:spPr>
        <p:txBody>
          <a:bodyPr wrap="square">
            <a:spAutoFit/>
          </a:bodyPr>
          <a:lstStyle/>
          <a:p>
            <a:pPr rtl="0">
              <a:spcBef>
                <a:spcPts val="0"/>
              </a:spcBef>
              <a:spcAft>
                <a:spcPts val="0"/>
              </a:spcAft>
            </a:pPr>
            <a:r>
              <a:rPr lang="en-US" sz="2800" b="0" i="0" u="none" strike="noStrike" dirty="0">
                <a:solidFill>
                  <a:srgbClr val="000000"/>
                </a:solidFill>
                <a:effectLst/>
                <a:latin typeface="Eras Medium ITC" panose="020B0602030504020804" pitchFamily="34" charset="0"/>
              </a:rPr>
              <a:t>Somedays, it’s difficult to find the “good” in your day. </a:t>
            </a:r>
            <a:endParaRPr lang="en-US" sz="2800" b="0" dirty="0">
              <a:effectLst/>
              <a:latin typeface="Eras Medium ITC" panose="020B0602030504020804" pitchFamily="34" charset="0"/>
            </a:endParaRPr>
          </a:p>
          <a:p>
            <a:pPr rtl="0">
              <a:spcBef>
                <a:spcPts val="0"/>
              </a:spcBef>
              <a:spcAft>
                <a:spcPts val="0"/>
              </a:spcAft>
            </a:pPr>
            <a:r>
              <a:rPr lang="en-US" sz="2800" b="0" i="0" u="none" strike="noStrike" dirty="0">
                <a:solidFill>
                  <a:srgbClr val="000000"/>
                </a:solidFill>
                <a:effectLst/>
                <a:latin typeface="Eras Medium ITC" panose="020B0602030504020804" pitchFamily="34" charset="0"/>
              </a:rPr>
              <a:t>Nevertheless, there is a positive concept in every single day.</a:t>
            </a:r>
            <a:endParaRPr lang="en-US" sz="2800" b="0" dirty="0">
              <a:effectLst/>
              <a:latin typeface="Eras Medium ITC" panose="020B0602030504020804" pitchFamily="34" charset="0"/>
            </a:endParaRPr>
          </a:p>
          <a:p>
            <a:pPr rtl="0">
              <a:spcBef>
                <a:spcPts val="0"/>
              </a:spcBef>
              <a:spcAft>
                <a:spcPts val="0"/>
              </a:spcAft>
            </a:pPr>
            <a:br>
              <a:rPr lang="en-US" sz="2800" b="0" dirty="0">
                <a:effectLst/>
                <a:latin typeface="Eras Medium ITC" panose="020B0602030504020804" pitchFamily="34" charset="0"/>
              </a:rPr>
            </a:br>
            <a:r>
              <a:rPr lang="en-US" sz="2800" b="0" i="0" u="none" strike="noStrike" dirty="0">
                <a:solidFill>
                  <a:srgbClr val="000000"/>
                </a:solidFill>
                <a:effectLst/>
                <a:latin typeface="Eras Medium ITC" panose="020B0602030504020804" pitchFamily="34" charset="0"/>
              </a:rPr>
              <a:t>A beneficial part of discovering something good in your day is expressing gratitude toward someone else. </a:t>
            </a:r>
            <a:endParaRPr lang="en-US" sz="2800" b="0" dirty="0">
              <a:effectLst/>
              <a:latin typeface="Eras Medium ITC" panose="020B0602030504020804" pitchFamily="34" charset="0"/>
            </a:endParaRPr>
          </a:p>
          <a:p>
            <a:pPr rtl="0">
              <a:spcBef>
                <a:spcPts val="0"/>
              </a:spcBef>
              <a:spcAft>
                <a:spcPts val="0"/>
              </a:spcAft>
            </a:pPr>
            <a:br>
              <a:rPr lang="en-US" sz="2800" b="0" dirty="0">
                <a:effectLst/>
                <a:latin typeface="Eras Medium ITC" panose="020B0602030504020804" pitchFamily="34" charset="0"/>
              </a:rPr>
            </a:br>
            <a:r>
              <a:rPr lang="en-US" sz="2800" b="0" i="0" u="none" strike="noStrike" dirty="0">
                <a:solidFill>
                  <a:srgbClr val="000000"/>
                </a:solidFill>
                <a:effectLst/>
                <a:latin typeface="Eras Medium ITC" panose="020B0602030504020804" pitchFamily="34" charset="0"/>
              </a:rPr>
              <a:t>When we show gratitude toward someone else through our day, it creates space to provide a positive experience for ourselves, and someone else.</a:t>
            </a:r>
            <a:r>
              <a:rPr lang="en-US" sz="2000" b="0" i="0" u="none" strike="noStrike" dirty="0">
                <a:solidFill>
                  <a:srgbClr val="000000"/>
                </a:solidFill>
                <a:effectLst/>
                <a:latin typeface="Eras Medium ITC" panose="020B0602030504020804" pitchFamily="34" charset="0"/>
              </a:rPr>
              <a:t> </a:t>
            </a:r>
            <a:endParaRPr lang="en-US" sz="2000" b="0" dirty="0">
              <a:effectLst/>
              <a:latin typeface="Eras Medium ITC" panose="020B0602030504020804" pitchFamily="34" charset="0"/>
            </a:endParaRPr>
          </a:p>
          <a:p>
            <a:br>
              <a:rPr lang="en-US" dirty="0">
                <a:latin typeface="Eras Medium ITC" panose="020B0602030504020804" pitchFamily="34" charset="0"/>
              </a:rPr>
            </a:br>
            <a:endParaRPr lang="en-US" dirty="0">
              <a:latin typeface="Eras Medium ITC" panose="020B0602030504020804" pitchFamily="34" charset="0"/>
            </a:endParaRPr>
          </a:p>
        </p:txBody>
      </p:sp>
    </p:spTree>
    <p:extLst>
      <p:ext uri="{BB962C8B-B14F-4D97-AF65-F5344CB8AC3E}">
        <p14:creationId xmlns:p14="http://schemas.microsoft.com/office/powerpoint/2010/main" val="1461426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4"/>
</p:tagLst>
</file>

<file path=ppt/theme/theme1.xml><?xml version="1.0" encoding="utf-8"?>
<a:theme xmlns:a="http://schemas.openxmlformats.org/drawingml/2006/main" name="Week 1 Background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ek 2 Background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eek 3 Background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ek 4 Background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670</Words>
  <Application>Microsoft Office PowerPoint</Application>
  <PresentationFormat>Widescreen</PresentationFormat>
  <Paragraphs>78</Paragraphs>
  <Slides>14</Slides>
  <Notes>4</Notes>
  <HiddenSlides>1</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vt:i4>
      </vt:variant>
    </vt:vector>
  </HeadingPairs>
  <TitlesOfParts>
    <vt:vector size="23" baseType="lpstr">
      <vt:lpstr>Arial</vt:lpstr>
      <vt:lpstr>Calibri</vt:lpstr>
      <vt:lpstr>Eras Bold ITC</vt:lpstr>
      <vt:lpstr>Eras Medium ITC</vt:lpstr>
      <vt:lpstr>Lato</vt:lpstr>
      <vt:lpstr>Week 1 Backgrounds</vt:lpstr>
      <vt:lpstr>Week 2 Backgrounds</vt:lpstr>
      <vt:lpstr>Week 3 Backgrounds</vt:lpstr>
      <vt:lpstr>Week 4 Backgrounds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Dowdee</dc:creator>
  <cp:lastModifiedBy>Cody Green</cp:lastModifiedBy>
  <cp:revision>47</cp:revision>
  <dcterms:created xsi:type="dcterms:W3CDTF">2021-03-23T18:25:43Z</dcterms:created>
  <dcterms:modified xsi:type="dcterms:W3CDTF">2022-09-19T18:18:21Z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9A16A311-85FB-4B8B-AAF6-BECDF4D230AB</vt:lpwstr>
  </property>
  <property fmtid="{D5CDD505-2E9C-101B-9397-08002B2CF9AE}" pid="3" name="ArticulatePath">
    <vt:lpwstr>H360 - G - Wk2 - 0.Leader Slides</vt:lpwstr>
  </property>
</Properties>
</file>